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32918400" cy="43891200"/>
  <p:notesSz cx="7023100" cy="93091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446">
          <p15:clr>
            <a:srgbClr val="A4A3A4"/>
          </p15:clr>
        </p15:guide>
        <p15:guide id="2" pos="1549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" roundtripDataSignature="AMtx7mgyEVW5bj2GZID9JiodYNB0/pZ3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97"/>
  </p:normalViewPr>
  <p:slideViewPr>
    <p:cSldViewPr snapToGrid="0">
      <p:cViewPr>
        <p:scale>
          <a:sx n="66" d="100"/>
          <a:sy n="66" d="100"/>
        </p:scale>
        <p:origin x="-4784" y="144"/>
      </p:cViewPr>
      <p:guideLst>
        <p:guide orient="horz" pos="4446"/>
        <p:guide pos="154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notesMaster" Target="notesMasters/notesMaster1.xml"/><Relationship Id="rId7" Type="http://customschemas.google.com/relationships/presentationmetadata" Target="NUL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11" Type="http://schemas.openxmlformats.org/officeDocument/2006/relationships/tableStyles" Target="tableStyles.xml"/><Relationship Id="rId10" Type="http://schemas.openxmlformats.org/officeDocument/2006/relationships/theme" Target="theme/theme1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46164" cy="498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25" tIns="8350" rIns="16725" bIns="83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6936" y="0"/>
            <a:ext cx="3046164" cy="498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25" tIns="8350" rIns="16725" bIns="835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124075" y="747713"/>
            <a:ext cx="2774950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30773" y="4696108"/>
            <a:ext cx="5161555" cy="444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25" tIns="8350" rIns="16725" bIns="8350" anchor="ctr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1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1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1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1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1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92217"/>
            <a:ext cx="3046164" cy="498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25" tIns="8350" rIns="16725" bIns="835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6936" y="9392217"/>
            <a:ext cx="3046164" cy="498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25" tIns="8350" rIns="16725" bIns="8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sldNum" idx="12"/>
          </p:nvPr>
        </p:nvSpPr>
        <p:spPr>
          <a:xfrm>
            <a:off x="3976936" y="9392217"/>
            <a:ext cx="3046164" cy="498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25" tIns="8350" rIns="16725" bIns="83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24075" y="747713"/>
            <a:ext cx="2774950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30773" y="4696108"/>
            <a:ext cx="5161555" cy="444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25" tIns="8350" rIns="16725" bIns="8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2468166" y="39996555"/>
            <a:ext cx="6858000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11247840" y="39996555"/>
            <a:ext cx="10422731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23592236" y="39996555"/>
            <a:ext cx="6858000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1800" tIns="205875" rIns="411800" bIns="2058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2468171" y="3896784"/>
            <a:ext cx="27982069" cy="7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291423" y="11855592"/>
            <a:ext cx="26335566" cy="27982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1464818" algn="l" rtl="0">
              <a:spcBef>
                <a:spcPts val="3894"/>
              </a:spcBef>
              <a:spcAft>
                <a:spcPts val="0"/>
              </a:spcAft>
              <a:buClr>
                <a:schemeClr val="dk1"/>
              </a:buClr>
              <a:buSzPts val="19468"/>
              <a:buFont typeface="Times New Roman"/>
              <a:buChar char="•"/>
              <a:defRPr sz="19468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1278509" algn="l" rtl="0">
              <a:spcBef>
                <a:spcPts val="3307"/>
              </a:spcBef>
              <a:spcAft>
                <a:spcPts val="0"/>
              </a:spcAft>
              <a:buClr>
                <a:schemeClr val="dk1"/>
              </a:buClr>
              <a:buSzPts val="16534"/>
              <a:buFont typeface="Times New Roman"/>
              <a:buChar char="–"/>
              <a:defRPr sz="1653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1134618" algn="l" rtl="0">
              <a:spcBef>
                <a:spcPts val="2854"/>
              </a:spcBef>
              <a:spcAft>
                <a:spcPts val="0"/>
              </a:spcAft>
              <a:buClr>
                <a:schemeClr val="dk1"/>
              </a:buClr>
              <a:buSzPts val="14268"/>
              <a:buFont typeface="Times New Roman"/>
              <a:buChar char="•"/>
              <a:defRPr sz="142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965200" algn="l" rtl="0">
              <a:spcBef>
                <a:spcPts val="2320"/>
              </a:spcBef>
              <a:spcAft>
                <a:spcPts val="0"/>
              </a:spcAft>
              <a:buClr>
                <a:schemeClr val="dk1"/>
              </a:buClr>
              <a:buSzPts val="11600"/>
              <a:buFont typeface="Times New Roman"/>
              <a:buChar char="–"/>
              <a:defRPr sz="1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965200" algn="l" rtl="0">
              <a:spcBef>
                <a:spcPts val="2320"/>
              </a:spcBef>
              <a:spcAft>
                <a:spcPts val="0"/>
              </a:spcAft>
              <a:buClr>
                <a:schemeClr val="dk1"/>
              </a:buClr>
              <a:buSzPts val="11600"/>
              <a:buFont typeface="Times New Roman"/>
              <a:buChar char="»"/>
              <a:defRPr sz="1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1100709" algn="l" rtl="0">
              <a:spcBef>
                <a:spcPts val="2747"/>
              </a:spcBef>
              <a:spcAft>
                <a:spcPts val="0"/>
              </a:spcAft>
              <a:buClr>
                <a:schemeClr val="dk1"/>
              </a:buClr>
              <a:buSzPts val="13734"/>
              <a:buFont typeface="Times New Roman"/>
              <a:buChar char="»"/>
              <a:defRPr sz="1373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1100709" algn="l" rtl="0">
              <a:spcBef>
                <a:spcPts val="2747"/>
              </a:spcBef>
              <a:spcAft>
                <a:spcPts val="0"/>
              </a:spcAft>
              <a:buClr>
                <a:schemeClr val="dk1"/>
              </a:buClr>
              <a:buSzPts val="13734"/>
              <a:buFont typeface="Times New Roman"/>
              <a:buChar char="»"/>
              <a:defRPr sz="1373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1100709" algn="l" rtl="0">
              <a:spcBef>
                <a:spcPts val="2747"/>
              </a:spcBef>
              <a:spcAft>
                <a:spcPts val="0"/>
              </a:spcAft>
              <a:buClr>
                <a:schemeClr val="dk1"/>
              </a:buClr>
              <a:buSzPts val="13734"/>
              <a:buFont typeface="Times New Roman"/>
              <a:buChar char="»"/>
              <a:defRPr sz="1373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1100709" algn="l" rtl="0">
              <a:spcBef>
                <a:spcPts val="2747"/>
              </a:spcBef>
              <a:spcAft>
                <a:spcPts val="0"/>
              </a:spcAft>
              <a:buClr>
                <a:schemeClr val="dk1"/>
              </a:buClr>
              <a:buSzPts val="13734"/>
              <a:buFont typeface="Times New Roman"/>
              <a:buChar char="»"/>
              <a:defRPr sz="1373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2468166" y="39996555"/>
            <a:ext cx="6858000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11247840" y="39996555"/>
            <a:ext cx="10422731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23592236" y="39996555"/>
            <a:ext cx="6858000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1800" tIns="205875" rIns="411800" bIns="2058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10959904" y="20950857"/>
            <a:ext cx="40970198" cy="816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-5420712" y="12846274"/>
            <a:ext cx="40970198" cy="2437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1464818" algn="l" rtl="0">
              <a:spcBef>
                <a:spcPts val="3894"/>
              </a:spcBef>
              <a:spcAft>
                <a:spcPts val="0"/>
              </a:spcAft>
              <a:buClr>
                <a:schemeClr val="dk1"/>
              </a:buClr>
              <a:buSzPts val="19468"/>
              <a:buFont typeface="Times New Roman"/>
              <a:buChar char="•"/>
              <a:defRPr sz="19468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1278509" algn="l" rtl="0">
              <a:spcBef>
                <a:spcPts val="3307"/>
              </a:spcBef>
              <a:spcAft>
                <a:spcPts val="0"/>
              </a:spcAft>
              <a:buClr>
                <a:schemeClr val="dk1"/>
              </a:buClr>
              <a:buSzPts val="16534"/>
              <a:buFont typeface="Times New Roman"/>
              <a:buChar char="–"/>
              <a:defRPr sz="1653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1134618" algn="l" rtl="0">
              <a:spcBef>
                <a:spcPts val="2854"/>
              </a:spcBef>
              <a:spcAft>
                <a:spcPts val="0"/>
              </a:spcAft>
              <a:buClr>
                <a:schemeClr val="dk1"/>
              </a:buClr>
              <a:buSzPts val="14268"/>
              <a:buFont typeface="Times New Roman"/>
              <a:buChar char="•"/>
              <a:defRPr sz="142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965200" algn="l" rtl="0">
              <a:spcBef>
                <a:spcPts val="2320"/>
              </a:spcBef>
              <a:spcAft>
                <a:spcPts val="0"/>
              </a:spcAft>
              <a:buClr>
                <a:schemeClr val="dk1"/>
              </a:buClr>
              <a:buSzPts val="11600"/>
              <a:buFont typeface="Times New Roman"/>
              <a:buChar char="–"/>
              <a:defRPr sz="1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965200" algn="l" rtl="0">
              <a:spcBef>
                <a:spcPts val="2320"/>
              </a:spcBef>
              <a:spcAft>
                <a:spcPts val="0"/>
              </a:spcAft>
              <a:buClr>
                <a:schemeClr val="dk1"/>
              </a:buClr>
              <a:buSzPts val="11600"/>
              <a:buFont typeface="Times New Roman"/>
              <a:buChar char="»"/>
              <a:defRPr sz="1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1100709" algn="l" rtl="0">
              <a:spcBef>
                <a:spcPts val="2747"/>
              </a:spcBef>
              <a:spcAft>
                <a:spcPts val="0"/>
              </a:spcAft>
              <a:buClr>
                <a:schemeClr val="dk1"/>
              </a:buClr>
              <a:buSzPts val="13734"/>
              <a:buFont typeface="Times New Roman"/>
              <a:buChar char="»"/>
              <a:defRPr sz="1373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1100709" algn="l" rtl="0">
              <a:spcBef>
                <a:spcPts val="2747"/>
              </a:spcBef>
              <a:spcAft>
                <a:spcPts val="0"/>
              </a:spcAft>
              <a:buClr>
                <a:schemeClr val="dk1"/>
              </a:buClr>
              <a:buSzPts val="13734"/>
              <a:buFont typeface="Times New Roman"/>
              <a:buChar char="»"/>
              <a:defRPr sz="1373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1100709" algn="l" rtl="0">
              <a:spcBef>
                <a:spcPts val="2747"/>
              </a:spcBef>
              <a:spcAft>
                <a:spcPts val="0"/>
              </a:spcAft>
              <a:buClr>
                <a:schemeClr val="dk1"/>
              </a:buClr>
              <a:buSzPts val="13734"/>
              <a:buFont typeface="Times New Roman"/>
              <a:buChar char="»"/>
              <a:defRPr sz="1373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1100709" algn="l" rtl="0">
              <a:spcBef>
                <a:spcPts val="2747"/>
              </a:spcBef>
              <a:spcAft>
                <a:spcPts val="0"/>
              </a:spcAft>
              <a:buClr>
                <a:schemeClr val="dk1"/>
              </a:buClr>
              <a:buSzPts val="13734"/>
              <a:buFont typeface="Times New Roman"/>
              <a:buChar char="»"/>
              <a:defRPr sz="1373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2468166" y="39996555"/>
            <a:ext cx="6858000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11247840" y="39996555"/>
            <a:ext cx="10422731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23592236" y="39996555"/>
            <a:ext cx="6858000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1800" tIns="205875" rIns="411800" bIns="2058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2468171" y="3896784"/>
            <a:ext cx="27982069" cy="7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dt" idx="10"/>
          </p:nvPr>
        </p:nvSpPr>
        <p:spPr>
          <a:xfrm>
            <a:off x="2468166" y="39996555"/>
            <a:ext cx="6858000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ftr" idx="11"/>
          </p:nvPr>
        </p:nvSpPr>
        <p:spPr>
          <a:xfrm>
            <a:off x="11247840" y="39996555"/>
            <a:ext cx="10422731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23592236" y="39996555"/>
            <a:ext cx="6858000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1800" tIns="205875" rIns="411800" bIns="205875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2880125" y="15906776"/>
            <a:ext cx="32644556" cy="1097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5760249" y="29017387"/>
            <a:ext cx="26884314" cy="13085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3894"/>
              </a:spcBef>
              <a:spcAft>
                <a:spcPts val="0"/>
              </a:spcAft>
              <a:buClr>
                <a:schemeClr val="dk1"/>
              </a:buClr>
              <a:buSzPts val="19468"/>
              <a:buFont typeface="Times New Roman"/>
              <a:buNone/>
              <a:defRPr sz="19468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3307"/>
              </a:spcBef>
              <a:spcAft>
                <a:spcPts val="0"/>
              </a:spcAft>
              <a:buClr>
                <a:schemeClr val="dk1"/>
              </a:buClr>
              <a:buSzPts val="16534"/>
              <a:buFont typeface="Times New Roman"/>
              <a:buNone/>
              <a:defRPr sz="1653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2854"/>
              </a:spcBef>
              <a:spcAft>
                <a:spcPts val="0"/>
              </a:spcAft>
              <a:buClr>
                <a:schemeClr val="dk1"/>
              </a:buClr>
              <a:buSzPts val="14268"/>
              <a:buFont typeface="Times New Roman"/>
              <a:buNone/>
              <a:defRPr sz="142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2320"/>
              </a:spcBef>
              <a:spcAft>
                <a:spcPts val="0"/>
              </a:spcAft>
              <a:buClr>
                <a:schemeClr val="dk1"/>
              </a:buClr>
              <a:buSzPts val="11600"/>
              <a:buFont typeface="Times New Roman"/>
              <a:buNone/>
              <a:defRPr sz="1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2320"/>
              </a:spcBef>
              <a:spcAft>
                <a:spcPts val="0"/>
              </a:spcAft>
              <a:buClr>
                <a:schemeClr val="dk1"/>
              </a:buClr>
              <a:buSzPts val="11600"/>
              <a:buFont typeface="Times New Roman"/>
              <a:buNone/>
              <a:defRPr sz="1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2747"/>
              </a:spcBef>
              <a:spcAft>
                <a:spcPts val="0"/>
              </a:spcAft>
              <a:buClr>
                <a:schemeClr val="dk1"/>
              </a:buClr>
              <a:buSzPts val="13734"/>
              <a:buFont typeface="Times New Roman"/>
              <a:buNone/>
              <a:defRPr sz="1373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2747"/>
              </a:spcBef>
              <a:spcAft>
                <a:spcPts val="0"/>
              </a:spcAft>
              <a:buClr>
                <a:schemeClr val="dk1"/>
              </a:buClr>
              <a:buSzPts val="13734"/>
              <a:buFont typeface="Times New Roman"/>
              <a:buNone/>
              <a:defRPr sz="1373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2747"/>
              </a:spcBef>
              <a:spcAft>
                <a:spcPts val="0"/>
              </a:spcAft>
              <a:buClr>
                <a:schemeClr val="dk1"/>
              </a:buClr>
              <a:buSzPts val="13734"/>
              <a:buFont typeface="Times New Roman"/>
              <a:buNone/>
              <a:defRPr sz="1373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2747"/>
              </a:spcBef>
              <a:spcAft>
                <a:spcPts val="0"/>
              </a:spcAft>
              <a:buClr>
                <a:schemeClr val="dk1"/>
              </a:buClr>
              <a:buSzPts val="13734"/>
              <a:buFont typeface="Times New Roman"/>
              <a:buNone/>
              <a:defRPr sz="1373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2468166" y="39996555"/>
            <a:ext cx="6858000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11247840" y="39996555"/>
            <a:ext cx="10422731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23592236" y="39996555"/>
            <a:ext cx="6858000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1800" tIns="205875" rIns="411800" bIns="2058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2468171" y="3896784"/>
            <a:ext cx="27982069" cy="7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2468171" y="12678844"/>
            <a:ext cx="27982069" cy="26335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1464818" algn="l" rtl="0">
              <a:spcBef>
                <a:spcPts val="3894"/>
              </a:spcBef>
              <a:spcAft>
                <a:spcPts val="0"/>
              </a:spcAft>
              <a:buClr>
                <a:schemeClr val="dk1"/>
              </a:buClr>
              <a:buSzPts val="19468"/>
              <a:buFont typeface="Times New Roman"/>
              <a:buChar char="•"/>
              <a:defRPr sz="19468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1278509" algn="l" rtl="0">
              <a:spcBef>
                <a:spcPts val="3307"/>
              </a:spcBef>
              <a:spcAft>
                <a:spcPts val="0"/>
              </a:spcAft>
              <a:buClr>
                <a:schemeClr val="dk1"/>
              </a:buClr>
              <a:buSzPts val="16534"/>
              <a:buFont typeface="Times New Roman"/>
              <a:buChar char="–"/>
              <a:defRPr sz="1653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1134618" algn="l" rtl="0">
              <a:spcBef>
                <a:spcPts val="2854"/>
              </a:spcBef>
              <a:spcAft>
                <a:spcPts val="0"/>
              </a:spcAft>
              <a:buClr>
                <a:schemeClr val="dk1"/>
              </a:buClr>
              <a:buSzPts val="14268"/>
              <a:buFont typeface="Times New Roman"/>
              <a:buChar char="•"/>
              <a:defRPr sz="142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965200" algn="l" rtl="0">
              <a:spcBef>
                <a:spcPts val="2320"/>
              </a:spcBef>
              <a:spcAft>
                <a:spcPts val="0"/>
              </a:spcAft>
              <a:buClr>
                <a:schemeClr val="dk1"/>
              </a:buClr>
              <a:buSzPts val="11600"/>
              <a:buFont typeface="Times New Roman"/>
              <a:buChar char="–"/>
              <a:defRPr sz="1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965200" algn="l" rtl="0">
              <a:spcBef>
                <a:spcPts val="2320"/>
              </a:spcBef>
              <a:spcAft>
                <a:spcPts val="0"/>
              </a:spcAft>
              <a:buClr>
                <a:schemeClr val="dk1"/>
              </a:buClr>
              <a:buSzPts val="11600"/>
              <a:buFont typeface="Times New Roman"/>
              <a:buChar char="»"/>
              <a:defRPr sz="1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1100709" algn="l" rtl="0">
              <a:spcBef>
                <a:spcPts val="2747"/>
              </a:spcBef>
              <a:spcAft>
                <a:spcPts val="0"/>
              </a:spcAft>
              <a:buClr>
                <a:schemeClr val="dk1"/>
              </a:buClr>
              <a:buSzPts val="13734"/>
              <a:buFont typeface="Times New Roman"/>
              <a:buChar char="»"/>
              <a:defRPr sz="1373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1100709" algn="l" rtl="0">
              <a:spcBef>
                <a:spcPts val="2747"/>
              </a:spcBef>
              <a:spcAft>
                <a:spcPts val="0"/>
              </a:spcAft>
              <a:buClr>
                <a:schemeClr val="dk1"/>
              </a:buClr>
              <a:buSzPts val="13734"/>
              <a:buFont typeface="Times New Roman"/>
              <a:buChar char="»"/>
              <a:defRPr sz="1373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1100709" algn="l" rtl="0">
              <a:spcBef>
                <a:spcPts val="2747"/>
              </a:spcBef>
              <a:spcAft>
                <a:spcPts val="0"/>
              </a:spcAft>
              <a:buClr>
                <a:schemeClr val="dk1"/>
              </a:buClr>
              <a:buSzPts val="13734"/>
              <a:buFont typeface="Times New Roman"/>
              <a:buChar char="»"/>
              <a:defRPr sz="1373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1100709" algn="l" rtl="0">
              <a:spcBef>
                <a:spcPts val="2747"/>
              </a:spcBef>
              <a:spcAft>
                <a:spcPts val="0"/>
              </a:spcAft>
              <a:buClr>
                <a:schemeClr val="dk1"/>
              </a:buClr>
              <a:buSzPts val="13734"/>
              <a:buFont typeface="Times New Roman"/>
              <a:buChar char="»"/>
              <a:defRPr sz="1373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2468166" y="39996555"/>
            <a:ext cx="6858000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11247840" y="39996555"/>
            <a:ext cx="10422731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23592236" y="39996555"/>
            <a:ext cx="6858000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1800" tIns="205875" rIns="411800" bIns="2058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033716" y="32905714"/>
            <a:ext cx="32644556" cy="1016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334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3033716" y="21704308"/>
            <a:ext cx="32644556" cy="1120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Times New Roman"/>
              <a:buNone/>
              <a:defRPr sz="26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Times New Roman"/>
              <a:buNone/>
              <a:defRPr sz="18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Times New Roman"/>
              <a:buNone/>
              <a:defRPr sz="18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Times New Roman"/>
              <a:buNone/>
              <a:defRPr sz="18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Times New Roman"/>
              <a:buNone/>
              <a:defRPr sz="18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Times New Roman"/>
              <a:buNone/>
              <a:defRPr sz="18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Times New Roman"/>
              <a:buNone/>
              <a:defRPr sz="18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2468166" y="39996555"/>
            <a:ext cx="6858000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11247840" y="39996555"/>
            <a:ext cx="10422731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23592236" y="39996555"/>
            <a:ext cx="6858000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1800" tIns="205875" rIns="411800" bIns="2058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2468171" y="3896784"/>
            <a:ext cx="27982069" cy="7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2878933" y="14791282"/>
            <a:ext cx="16266320" cy="3072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Times New Roman"/>
              <a:buChar char="•"/>
              <a:defRPr sz="3733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40245" algn="l" rtl="0"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333"/>
              <a:buFont typeface="Times New Roman"/>
              <a:buChar char="–"/>
              <a:defRPr sz="3333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Times New Roman"/>
              <a:buChar char="•"/>
              <a:defRPr sz="26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»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»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»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»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»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19259551" y="14791282"/>
            <a:ext cx="16266320" cy="3072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Times New Roman"/>
              <a:buChar char="•"/>
              <a:defRPr sz="3733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40245" algn="l" rtl="0"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333"/>
              <a:buFont typeface="Times New Roman"/>
              <a:buChar char="–"/>
              <a:defRPr sz="3333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Times New Roman"/>
              <a:buChar char="•"/>
              <a:defRPr sz="26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»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»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»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»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»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2468166" y="39996555"/>
            <a:ext cx="6858000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11247840" y="39996555"/>
            <a:ext cx="10422731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23592236" y="39996555"/>
            <a:ext cx="6858000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1800" tIns="205875" rIns="411800" bIns="2058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1920481" y="2051050"/>
            <a:ext cx="34563844" cy="8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1920482" y="11461762"/>
            <a:ext cx="16968788" cy="4777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333"/>
              <a:buFont typeface="Times New Roman"/>
              <a:buNone/>
              <a:defRPr sz="3333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Times New Roman"/>
              <a:buNone/>
              <a:defRPr sz="2667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1920482" y="16239064"/>
            <a:ext cx="16968788" cy="29502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40245" algn="l" rtl="0"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333"/>
              <a:buFont typeface="Times New Roman"/>
              <a:buChar char="•"/>
              <a:defRPr sz="3333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Times New Roman"/>
              <a:buChar char="–"/>
              <a:defRPr sz="26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19509583" y="11461762"/>
            <a:ext cx="16974742" cy="4777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333"/>
              <a:buFont typeface="Times New Roman"/>
              <a:buNone/>
              <a:defRPr sz="3333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Times New Roman"/>
              <a:buNone/>
              <a:defRPr sz="2667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19509583" y="16239064"/>
            <a:ext cx="16974742" cy="29502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40245" algn="l" rtl="0"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333"/>
              <a:buFont typeface="Times New Roman"/>
              <a:buChar char="•"/>
              <a:defRPr sz="3333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Times New Roman"/>
              <a:buChar char="–"/>
              <a:defRPr sz="26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2468166" y="39996555"/>
            <a:ext cx="6858000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11247840" y="39996555"/>
            <a:ext cx="10422731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23592236" y="39996555"/>
            <a:ext cx="6858000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1800" tIns="205875" rIns="411800" bIns="2058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2468171" y="3896784"/>
            <a:ext cx="27982069" cy="7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2468166" y="39996555"/>
            <a:ext cx="6858000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11247840" y="39996555"/>
            <a:ext cx="10422731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23592236" y="39996555"/>
            <a:ext cx="6858000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1800" tIns="205875" rIns="411800" bIns="2058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1920480" y="2038353"/>
            <a:ext cx="12634912" cy="8676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67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15014973" y="2038364"/>
            <a:ext cx="21469352" cy="4370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Times New Roman"/>
              <a:buChar char="•"/>
              <a:defRPr sz="42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Times New Roman"/>
              <a:buChar char="–"/>
              <a:defRPr sz="3733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440245" algn="l" rtl="0"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333"/>
              <a:buFont typeface="Times New Roman"/>
              <a:buChar char="•"/>
              <a:defRPr sz="3333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Times New Roman"/>
              <a:buChar char="–"/>
              <a:defRPr sz="26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Times New Roman"/>
              <a:buChar char="»"/>
              <a:defRPr sz="26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Times New Roman"/>
              <a:buChar char="»"/>
              <a:defRPr sz="26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Times New Roman"/>
              <a:buChar char="»"/>
              <a:defRPr sz="26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Times New Roman"/>
              <a:buChar char="»"/>
              <a:defRPr sz="26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Times New Roman"/>
              <a:buChar char="»"/>
              <a:defRPr sz="26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1920480" y="10714572"/>
            <a:ext cx="12634912" cy="35026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Times New Roman"/>
              <a:buNone/>
              <a:defRPr sz="18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Times New Roman"/>
              <a:buNone/>
              <a:defRPr sz="14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2468166" y="39996555"/>
            <a:ext cx="6858000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11247840" y="39996555"/>
            <a:ext cx="10422731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23592236" y="39996555"/>
            <a:ext cx="6858000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1800" tIns="205875" rIns="411800" bIns="2058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7527134" y="35843636"/>
            <a:ext cx="23043356" cy="4233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67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65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934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7527134" y="4576246"/>
            <a:ext cx="23043356" cy="30723418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7527134" y="40076966"/>
            <a:ext cx="23043356" cy="6009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Times New Roman"/>
              <a:buNone/>
              <a:defRPr sz="18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467"/>
              <a:buFont typeface="Times New Roman"/>
              <a:buNone/>
              <a:defRPr sz="146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2468166" y="39996555"/>
            <a:ext cx="6858000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11247840" y="39996555"/>
            <a:ext cx="10422731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99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23592236" y="39996555"/>
            <a:ext cx="6858000" cy="291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1800" tIns="205875" rIns="411800" bIns="2058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8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23592235" y="39996534"/>
            <a:ext cx="6858000" cy="291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1800" tIns="205875" rIns="411800" bIns="2058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8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8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8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8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8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8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8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8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8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5" name="Google Shape;135;p1"/>
          <p:cNvCxnSpPr>
            <a:cxnSpLocks/>
          </p:cNvCxnSpPr>
          <p:nvPr/>
        </p:nvCxnSpPr>
        <p:spPr>
          <a:xfrm flipV="1">
            <a:off x="13904236" y="13916964"/>
            <a:ext cx="19014164" cy="28686"/>
          </a:xfrm>
          <a:prstGeom prst="straightConnector1">
            <a:avLst/>
          </a:prstGeom>
          <a:noFill/>
          <a:ln w="254000" cap="flat" cmpd="sng">
            <a:solidFill>
              <a:srgbClr val="2464A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" name="Google Shape;91;p1"/>
          <p:cNvSpPr txBox="1"/>
          <p:nvPr/>
        </p:nvSpPr>
        <p:spPr>
          <a:xfrm>
            <a:off x="-10342425" y="1204103"/>
            <a:ext cx="52862025" cy="170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425" tIns="52200" rIns="104425" bIns="52200" anchor="t" anchorCtr="0">
            <a:spAutoFit/>
          </a:bodyPr>
          <a:lstStyle/>
          <a:p>
            <a:pPr algn="ctr"/>
            <a:r>
              <a:rPr lang="en-US" sz="5400" b="1" dirty="0">
                <a:effectLst/>
                <a:latin typeface="TimesNewRomanPSMT"/>
              </a:rPr>
              <a:t>Quality Assurance for Simulation-Based Medical Education in a remote setting in Rwanda</a:t>
            </a:r>
            <a:r>
              <a:rPr lang="en-US" sz="1800" dirty="0">
                <a:effectLst/>
                <a:latin typeface="TimesNewRomanPSMT"/>
              </a:rPr>
              <a:t>. </a:t>
            </a:r>
            <a:endParaRPr lang="en-US" sz="6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RW" sz="5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Google Shape;92;p1"/>
          <p:cNvCxnSpPr/>
          <p:nvPr/>
        </p:nvCxnSpPr>
        <p:spPr>
          <a:xfrm rot="10800000" flipH="1">
            <a:off x="0" y="3627106"/>
            <a:ext cx="32918400" cy="122400"/>
          </a:xfrm>
          <a:prstGeom prst="straightConnector1">
            <a:avLst/>
          </a:prstGeom>
          <a:noFill/>
          <a:ln w="254000" cap="flat" cmpd="sng">
            <a:solidFill>
              <a:srgbClr val="2464A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0" name="Google Shape;140;p1"/>
          <p:cNvSpPr/>
          <p:nvPr/>
        </p:nvSpPr>
        <p:spPr>
          <a:xfrm>
            <a:off x="10895725" y="18993325"/>
            <a:ext cx="562800" cy="41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"/>
          <p:cNvSpPr txBox="1"/>
          <p:nvPr/>
        </p:nvSpPr>
        <p:spPr>
          <a:xfrm>
            <a:off x="-6014242" y="2099148"/>
            <a:ext cx="44485800" cy="115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475" tIns="52225" rIns="104475" bIns="52225" anchor="t" anchorCtr="0">
            <a:spAutoFit/>
          </a:bodyPr>
          <a:lstStyle/>
          <a:p>
            <a:pPr algn="ctr"/>
            <a:r>
              <a:rPr lang="en-US" sz="3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xmlns="" textRoundtripDataId="3"/>
                  </a:ext>
                </a:extLst>
              </a:rPr>
              <a:t>Ornella </a:t>
            </a:r>
            <a:r>
              <a:rPr lang="en-US" sz="32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xmlns="" textRoundtripDataId="3"/>
                  </a:ext>
                </a:extLst>
              </a:rPr>
              <a:t>Masimbi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xmlns="" textRoundtripDataId="3"/>
                  </a:ext>
                </a:extLst>
              </a:rPr>
              <a:t>, MD, MSc</a:t>
            </a:r>
            <a:r>
              <a:rPr lang="en-US" sz="32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xmlns="" textRoundtripDataId="4"/>
                  </a:ext>
                </a:extLst>
              </a:rPr>
              <a:t>1,2 </a:t>
            </a:r>
            <a:r>
              <a:rPr lang="en-US" sz="32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xmlns="" textRoundtripDataId="4"/>
                  </a:ext>
                </a:extLst>
              </a:rPr>
              <a:t>, 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0"/>
                  </a:ext>
                </a:extLst>
              </a:rPr>
              <a:t>Natnael </a:t>
            </a:r>
            <a:r>
              <a:rPr lang="en-US" sz="32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0"/>
                  </a:ext>
                </a:extLst>
              </a:rPr>
              <a:t>Shimelash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"/>
                  </a:ext>
                </a:extLst>
              </a:rPr>
              <a:t>, MD, MSc</a:t>
            </a:r>
            <a:r>
              <a:rPr lang="en-US" sz="32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2"/>
                  </a:ext>
                </a:extLst>
              </a:rPr>
              <a:t>1,2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,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7"/>
                  </a:ext>
                </a:extLst>
              </a:rPr>
              <a:t> 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7"/>
                  </a:ext>
                </a:extLst>
              </a:rPr>
              <a:t>Olivia Clarke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9"/>
                  </a:ext>
                </a:extLst>
              </a:rPr>
              <a:t>, MSc</a:t>
            </a:r>
            <a:r>
              <a:rPr lang="en-US" sz="2550" i="1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1,3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1"/>
                  </a:ext>
                </a:extLst>
              </a:rPr>
              <a:t>,</a:t>
            </a:r>
            <a:r>
              <a:rPr lang="en-US" sz="3200" i="1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1"/>
                  </a:ext>
                </a:extLst>
              </a:rPr>
              <a:t> 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1"/>
                  </a:ext>
                </a:extLst>
              </a:rPr>
              <a:t>Tomlin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1"/>
                  </a:ext>
                </a:extLst>
              </a:rPr>
              <a:t> Paul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1"/>
                  </a:ext>
                </a:extLst>
              </a:rPr>
              <a:t>, </a:t>
            </a:r>
            <a:r>
              <a:rPr lang="en-US" sz="3200" dirty="0">
                <a:solidFill>
                  <a:schemeClr val="dk1"/>
                </a:solidFill>
                <a:latin typeface="Calibri"/>
                <a:cs typeface="Calibri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1"/>
                  </a:ext>
                </a:extLst>
              </a:rPr>
              <a:t>MBBS, MPH, DFPHM, FAcadMEd</a:t>
            </a:r>
            <a:r>
              <a:rPr lang="en-US" sz="3200" i="1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1,3</a:t>
            </a:r>
            <a:endParaRPr sz="14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spcBef>
                <a:spcPts val="1333"/>
              </a:spcBef>
            </a:pPr>
            <a:r>
              <a:rPr lang="en-US" sz="2550" i="1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55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of Global Health Equity</a:t>
            </a:r>
            <a:r>
              <a:rPr lang="en-US" sz="255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(UGHE),</a:t>
            </a:r>
            <a:r>
              <a:rPr lang="en-US" sz="255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550" i="1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55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55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Simulation and Skills Center at UGHE, </a:t>
            </a:r>
            <a:r>
              <a:rPr lang="en-US" sz="2550" i="1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</a:t>
            </a:r>
            <a:r>
              <a:rPr lang="en-US" sz="255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Educational Development and Quality Center at UGHE.   </a:t>
            </a:r>
            <a:endParaRPr sz="25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8EBA3B-980B-464B-B375-49072F68DAA3}"/>
              </a:ext>
            </a:extLst>
          </p:cNvPr>
          <p:cNvSpPr txBox="1"/>
          <p:nvPr/>
        </p:nvSpPr>
        <p:spPr>
          <a:xfrm>
            <a:off x="302091" y="3903614"/>
            <a:ext cx="12901152" cy="95256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200" b="1" dirty="0">
                <a:solidFill>
                  <a:srgbClr val="980000"/>
                </a:solidFill>
              </a:rPr>
              <a:t>Background</a:t>
            </a:r>
          </a:p>
          <a:p>
            <a:pPr lvl="0"/>
            <a:endParaRPr lang="en-RW" sz="3000" dirty="0">
              <a:solidFill>
                <a:schemeClr val="dk1"/>
              </a:solidFill>
            </a:endParaRPr>
          </a:p>
          <a:p>
            <a:pPr marL="457200" lvl="0" indent="-361950">
              <a:lnSpc>
                <a:spcPct val="115000"/>
              </a:lnSpc>
              <a:buSzPts val="3000"/>
              <a:buFont typeface="Arial"/>
              <a:buChar char="●"/>
            </a:pPr>
            <a:r>
              <a:rPr lang="en-RW" sz="3000" dirty="0"/>
              <a:t>The University of Global Health Equity (UGHE) was </a:t>
            </a:r>
            <a:r>
              <a:rPr lang="en-US" sz="3000" dirty="0"/>
              <a:t>created</a:t>
            </a:r>
            <a:r>
              <a:rPr lang="en-RW" sz="3000" dirty="0"/>
              <a:t> in 2015 in response to the stark disparities in global health.</a:t>
            </a:r>
          </a:p>
          <a:p>
            <a:pPr marL="457200" indent="-361950">
              <a:lnSpc>
                <a:spcPct val="115000"/>
              </a:lnSpc>
              <a:buSzPts val="3000"/>
              <a:buFont typeface="Arial"/>
              <a:buChar char="●"/>
            </a:pPr>
            <a:endParaRPr lang="en-RW" sz="3000" dirty="0"/>
          </a:p>
          <a:p>
            <a:pPr marL="457200" indent="-361950">
              <a:lnSpc>
                <a:spcPct val="115000"/>
              </a:lnSpc>
              <a:buSzPts val="3000"/>
              <a:buFont typeface="Arial"/>
              <a:buChar char="●"/>
            </a:pPr>
            <a:r>
              <a:rPr lang="en-US" sz="3000" dirty="0"/>
              <a:t>UGHE's undergraduate medical program includes a MBBS/MGHD dual degree program, training physicians as change agents to provide more equitable, high-quality health services for all.</a:t>
            </a:r>
          </a:p>
          <a:p>
            <a:pPr marL="457200" lvl="0" indent="-361950">
              <a:lnSpc>
                <a:spcPct val="115000"/>
              </a:lnSpc>
              <a:buSzPts val="3000"/>
              <a:buFont typeface="Arial"/>
              <a:buChar char="●"/>
            </a:pPr>
            <a:endParaRPr lang="en-RW" sz="3000" dirty="0"/>
          </a:p>
          <a:p>
            <a:pPr marL="457200" indent="-361950">
              <a:lnSpc>
                <a:spcPct val="115000"/>
              </a:lnSpc>
              <a:buSzPts val="3000"/>
              <a:buFont typeface="Arial"/>
              <a:buChar char="●"/>
            </a:pPr>
            <a:r>
              <a:rPr lang="en-US" sz="3000" dirty="0"/>
              <a:t>S</a:t>
            </a:r>
            <a:r>
              <a:rPr lang="en-RW" sz="3000" dirty="0"/>
              <a:t>imulation-based medical education (SBME) is underrepresented in Sub-Saharan Africa due to the expensive nature associated with the installation of a modern simulation center</a:t>
            </a:r>
            <a:r>
              <a:rPr lang="en-US" sz="3000" dirty="0"/>
              <a:t>. </a:t>
            </a:r>
            <a:endParaRPr lang="en-RW" sz="3000" dirty="0"/>
          </a:p>
          <a:p>
            <a:pPr marL="457200" indent="-361950">
              <a:lnSpc>
                <a:spcPct val="115000"/>
              </a:lnSpc>
              <a:buSzPts val="3000"/>
              <a:buFont typeface="Arial"/>
              <a:buChar char="●"/>
            </a:pPr>
            <a:endParaRPr lang="en-RW" sz="3000" dirty="0"/>
          </a:p>
          <a:p>
            <a:pPr marL="457200" indent="-361950">
              <a:lnSpc>
                <a:spcPct val="115000"/>
              </a:lnSpc>
              <a:buSzPts val="3000"/>
              <a:buFont typeface="Arial"/>
              <a:buChar char="●"/>
            </a:pPr>
            <a:r>
              <a:rPr lang="en-US" sz="3000" dirty="0"/>
              <a:t>UGHE</a:t>
            </a:r>
            <a:r>
              <a:rPr lang="en-RW" sz="3000" dirty="0"/>
              <a:t>, despite its remote location, has invested in </a:t>
            </a:r>
            <a:r>
              <a:rPr lang="en-US" sz="3000" dirty="0"/>
              <a:t>a state-of-the art simulation center</a:t>
            </a:r>
            <a:r>
              <a:rPr lang="en-RW" sz="3000" dirty="0"/>
              <a:t>, and up-to-date and evidence-based training of its teaching personnel. 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RW" sz="3000" dirty="0">
              <a:solidFill>
                <a:schemeClr val="dk1"/>
              </a:solidFill>
            </a:endParaRPr>
          </a:p>
          <a:p>
            <a:endParaRPr lang="en-RW" sz="2800" dirty="0"/>
          </a:p>
        </p:txBody>
      </p:sp>
      <p:cxnSp>
        <p:nvCxnSpPr>
          <p:cNvPr id="82" name="Google Shape;135;p1">
            <a:extLst>
              <a:ext uri="{FF2B5EF4-FFF2-40B4-BE49-F238E27FC236}">
                <a16:creationId xmlns:a16="http://schemas.microsoft.com/office/drawing/2014/main" id="{A795A137-6684-774C-AD59-8C0DE33E880E}"/>
              </a:ext>
            </a:extLst>
          </p:cNvPr>
          <p:cNvCxnSpPr>
            <a:cxnSpLocks/>
          </p:cNvCxnSpPr>
          <p:nvPr/>
        </p:nvCxnSpPr>
        <p:spPr>
          <a:xfrm>
            <a:off x="13811231" y="3749507"/>
            <a:ext cx="191166" cy="40141693"/>
          </a:xfrm>
          <a:prstGeom prst="straightConnector1">
            <a:avLst/>
          </a:prstGeom>
          <a:noFill/>
          <a:ln w="254000" cap="flat" cmpd="sng">
            <a:solidFill>
              <a:srgbClr val="2464A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8" name="Google Shape;98;p1"/>
          <p:cNvSpPr txBox="1"/>
          <p:nvPr/>
        </p:nvSpPr>
        <p:spPr>
          <a:xfrm>
            <a:off x="24003002" y="27355076"/>
            <a:ext cx="8742048" cy="11661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>
                <a:solidFill>
                  <a:srgbClr val="980000"/>
                </a:solidFill>
              </a:rPr>
              <a:t>Conclusions/Next Steps</a:t>
            </a:r>
            <a:endParaRPr sz="4693" b="1" dirty="0">
              <a:solidFill>
                <a:srgbClr val="980000"/>
              </a:solidFill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457200" indent="-361950">
              <a:lnSpc>
                <a:spcPct val="115000"/>
              </a:lnSpc>
              <a:buSzPts val="3000"/>
              <a:buFont typeface="Arial"/>
              <a:buChar char="●"/>
            </a:pPr>
            <a:r>
              <a:rPr lang="en-US" sz="3000" dirty="0"/>
              <a:t>Despite the remote location, SBME at UGHE has benefitted from strong leadership, academic</a:t>
            </a:r>
            <a:r>
              <a:rPr lang="en-RW" sz="3000" dirty="0"/>
              <a:t> </a:t>
            </a:r>
            <a:r>
              <a:rPr lang="en-US" sz="3000" dirty="0"/>
              <a:t>partnerships, and a clear vision for continuous quality improvement.</a:t>
            </a:r>
          </a:p>
          <a:p>
            <a:pPr marL="457200" indent="-361950">
              <a:lnSpc>
                <a:spcPct val="115000"/>
              </a:lnSpc>
              <a:buSzPts val="3000"/>
              <a:buFont typeface="Arial"/>
              <a:buChar char="●"/>
            </a:pPr>
            <a:endParaRPr lang="en-US" sz="3000" dirty="0"/>
          </a:p>
          <a:p>
            <a:pPr marL="457200" indent="-361950">
              <a:lnSpc>
                <a:spcPct val="115000"/>
              </a:lnSpc>
              <a:buSzPts val="3000"/>
              <a:buFont typeface="Arial"/>
              <a:buChar char="●"/>
            </a:pPr>
            <a:r>
              <a:rPr lang="en-US" sz="3000" dirty="0"/>
              <a:t>The UGHE's comprehensive approach to implementing Quality Assurance for SBME is a foundation for improving outcomes in health professions' education and patient care. </a:t>
            </a:r>
          </a:p>
          <a:p>
            <a:pPr marL="457200" indent="-361950">
              <a:lnSpc>
                <a:spcPct val="114999"/>
              </a:lnSpc>
              <a:buSzPts val="3000"/>
              <a:buFont typeface="Arial"/>
              <a:buChar char="●"/>
            </a:pPr>
            <a:endParaRPr lang="en-US" sz="3000" dirty="0"/>
          </a:p>
          <a:p>
            <a:pPr marL="457200" indent="-361950">
              <a:lnSpc>
                <a:spcPct val="114999"/>
              </a:lnSpc>
              <a:buSzPts val="3000"/>
              <a:buFont typeface="Arial"/>
              <a:buChar char="●"/>
            </a:pPr>
            <a:r>
              <a:rPr lang="en-US" sz="3000"/>
              <a:t>This </a:t>
            </a:r>
            <a:r>
              <a:rPr lang="en-US" sz="3000" dirty="0"/>
              <a:t>approach provides a framework for similar programs in remote settings around the world.</a:t>
            </a:r>
            <a:endParaRPr lang="en-US" dirty="0"/>
          </a:p>
          <a:p>
            <a:pPr marL="95250">
              <a:lnSpc>
                <a:spcPct val="115000"/>
              </a:lnSpc>
              <a:buSzPts val="3000"/>
            </a:pPr>
            <a:endParaRPr lang="en-US" sz="3000" dirty="0"/>
          </a:p>
          <a:p>
            <a:pPr marL="457200" indent="-361950">
              <a:lnSpc>
                <a:spcPct val="115000"/>
              </a:lnSpc>
              <a:buSzPts val="3000"/>
              <a:buFont typeface="Arial"/>
              <a:buChar char="●"/>
            </a:pPr>
            <a:r>
              <a:rPr lang="en-US" sz="3000" dirty="0"/>
              <a:t>UGHE aims to enhance its educational efficacy for SBME, through infrastructural improvements, faculty development, strategic partnerships, and ongoing curriculum renewal and refinement. </a:t>
            </a:r>
          </a:p>
          <a:p>
            <a:pPr marL="457200" indent="-361950">
              <a:lnSpc>
                <a:spcPct val="114999"/>
              </a:lnSpc>
              <a:buSzPts val="3000"/>
              <a:buFont typeface="Arial"/>
              <a:buChar char="●"/>
            </a:pPr>
            <a:endParaRPr lang="en-US" sz="3000" dirty="0"/>
          </a:p>
          <a:p>
            <a:pPr marL="457200" indent="-361950">
              <a:lnSpc>
                <a:spcPct val="114999"/>
              </a:lnSpc>
              <a:buSzPts val="3000"/>
              <a:buFont typeface="Arial"/>
              <a:buChar char="●"/>
            </a:pPr>
            <a:endParaRPr lang="en-US" sz="3000" dirty="0"/>
          </a:p>
        </p:txBody>
      </p:sp>
      <p:sp>
        <p:nvSpPr>
          <p:cNvPr id="99" name="Google Shape;99;p1"/>
          <p:cNvSpPr txBox="1"/>
          <p:nvPr/>
        </p:nvSpPr>
        <p:spPr>
          <a:xfrm>
            <a:off x="302090" y="23820602"/>
            <a:ext cx="12901151" cy="19802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200" b="1" dirty="0">
                <a:solidFill>
                  <a:srgbClr val="980000"/>
                </a:solidFill>
              </a:rPr>
              <a:t>Quality Assurance Strategies</a:t>
            </a:r>
            <a:endParaRPr lang="en-US" sz="4200" b="1" dirty="0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5250">
              <a:lnSpc>
                <a:spcPct val="115000"/>
              </a:lnSpc>
              <a:buSzPts val="3000"/>
            </a:pPr>
            <a:r>
              <a:rPr lang="en-US" sz="3000" dirty="0"/>
              <a:t>UGHE provides quality assurance for its simulation program through several strategies:</a:t>
            </a:r>
          </a:p>
          <a:p>
            <a:pPr marL="95250">
              <a:lnSpc>
                <a:spcPct val="115000"/>
              </a:lnSpc>
              <a:buSzPts val="3000"/>
            </a:pPr>
            <a:endParaRPr lang="en-US" sz="3000" dirty="0"/>
          </a:p>
          <a:p>
            <a:pPr marL="95250">
              <a:lnSpc>
                <a:spcPct val="115000"/>
              </a:lnSpc>
              <a:buSzPts val="3000"/>
            </a:pPr>
            <a:r>
              <a:rPr lang="en-US" sz="3000" b="1" dirty="0"/>
              <a:t>1.</a:t>
            </a:r>
            <a:r>
              <a:rPr lang="en-US" sz="3000" dirty="0"/>
              <a:t> </a:t>
            </a:r>
            <a:r>
              <a:rPr lang="en-US" sz="3000" b="1" dirty="0"/>
              <a:t>Simulation curriculum design: </a:t>
            </a:r>
          </a:p>
          <a:p>
            <a:pPr marL="457200" indent="-361950">
              <a:lnSpc>
                <a:spcPct val="115000"/>
              </a:lnSpc>
              <a:buSzPts val="3000"/>
              <a:buFont typeface="Arial"/>
              <a:buChar char="●"/>
            </a:pPr>
            <a:r>
              <a:rPr lang="en-US" sz="3000" b="1" dirty="0"/>
              <a:t>Needs Assessment: </a:t>
            </a:r>
            <a:r>
              <a:rPr lang="en-US" sz="3000" dirty="0"/>
              <a:t>The design </a:t>
            </a:r>
            <a:r>
              <a:rPr lang="en-RW" sz="3000" dirty="0"/>
              <a:t>process stems from each teaching department's competency requirements and entrusted professional activities, which are in turn a result of </a:t>
            </a:r>
            <a:r>
              <a:rPr lang="en-US" sz="3000" dirty="0"/>
              <a:t>country-wide </a:t>
            </a:r>
            <a:r>
              <a:rPr lang="en-RW" sz="3000" dirty="0"/>
              <a:t>assessment survey involving health professional, educators and hospital records to identify case prevalence. </a:t>
            </a:r>
          </a:p>
          <a:p>
            <a:pPr marL="95250">
              <a:lnSpc>
                <a:spcPct val="115000"/>
              </a:lnSpc>
              <a:buSzPts val="3000"/>
            </a:pPr>
            <a:endParaRPr lang="en-RW" sz="3000" dirty="0"/>
          </a:p>
          <a:p>
            <a:pPr marL="457200" indent="-361950">
              <a:lnSpc>
                <a:spcPct val="115000"/>
              </a:lnSpc>
              <a:buSzPts val="3000"/>
              <a:buFont typeface="Arial"/>
              <a:buChar char="●"/>
            </a:pPr>
            <a:r>
              <a:rPr lang="en-RW" sz="3000" b="1" dirty="0"/>
              <a:t>Evidence-based design: </a:t>
            </a:r>
            <a:r>
              <a:rPr lang="en-RW" sz="3000" dirty="0"/>
              <a:t>Once specific cases are identified</a:t>
            </a:r>
            <a:r>
              <a:rPr lang="en-US" sz="3000" dirty="0"/>
              <a:t>, simulation activities are built, tested and approved by a specialized panel of simulation, BMS and clinical experts. These activities are rooted in the </a:t>
            </a:r>
            <a:r>
              <a:rPr lang="en-US" sz="3000" b="1" dirty="0" err="1"/>
              <a:t>SimZones</a:t>
            </a:r>
            <a:r>
              <a:rPr lang="en-US" sz="3000" b="1" dirty="0"/>
              <a:t> architecture, </a:t>
            </a:r>
            <a:r>
              <a:rPr lang="en-US" sz="3000" dirty="0"/>
              <a:t>a framework matches simulation design and implementation approaches to specific learning needs </a:t>
            </a:r>
          </a:p>
          <a:p>
            <a:pPr marL="95250">
              <a:lnSpc>
                <a:spcPct val="115000"/>
              </a:lnSpc>
              <a:buSzPts val="3000"/>
            </a:pPr>
            <a:endParaRPr lang="en-US" sz="3000" dirty="0"/>
          </a:p>
          <a:p>
            <a:pPr marL="457200" indent="-361950">
              <a:lnSpc>
                <a:spcPct val="115000"/>
              </a:lnSpc>
              <a:buSzPts val="3000"/>
              <a:buFont typeface="Arial"/>
              <a:buChar char="●"/>
            </a:pPr>
            <a:r>
              <a:rPr lang="en-US" sz="3000" b="1" dirty="0"/>
              <a:t>External validation: </a:t>
            </a:r>
            <a:r>
              <a:rPr lang="en-US" sz="3000" dirty="0"/>
              <a:t>UGHE partners with renowned simulation centers to ensure the simulation curriculum meets international standards for quality and effectiveness in medical education. </a:t>
            </a:r>
          </a:p>
          <a:p>
            <a:pPr marL="95250">
              <a:lnSpc>
                <a:spcPct val="115000"/>
              </a:lnSpc>
              <a:buSzPts val="3000"/>
            </a:pPr>
            <a:endParaRPr lang="en-US" sz="3000" dirty="0"/>
          </a:p>
          <a:p>
            <a:pPr marL="95250">
              <a:lnSpc>
                <a:spcPct val="115000"/>
              </a:lnSpc>
              <a:buSzPts val="3000"/>
            </a:pPr>
            <a:r>
              <a:rPr lang="en-US" sz="3000" b="1" dirty="0"/>
              <a:t>2. Faculty and staff development: </a:t>
            </a:r>
            <a:r>
              <a:rPr lang="en-US" sz="3000" dirty="0"/>
              <a:t>UGHE offers Continuing Professional Development (CPD) courses and observership programs at partners international simulation centers to equip staff members with up-to-date knowledge and skills in SBME. </a:t>
            </a:r>
          </a:p>
          <a:p>
            <a:pPr marL="457200" indent="-361950">
              <a:lnSpc>
                <a:spcPct val="115000"/>
              </a:lnSpc>
              <a:buSzPts val="3000"/>
              <a:buFont typeface="Arial"/>
              <a:buChar char="●"/>
            </a:pPr>
            <a:endParaRPr lang="en-US" sz="3000" dirty="0"/>
          </a:p>
          <a:p>
            <a:pPr marL="95250">
              <a:lnSpc>
                <a:spcPct val="115000"/>
              </a:lnSpc>
              <a:buSzPts val="3000"/>
            </a:pPr>
            <a:r>
              <a:rPr lang="en-US" sz="3000" b="1" dirty="0"/>
              <a:t>3. Use state-of-the-art simulation equipment and infrastructure: </a:t>
            </a:r>
            <a:r>
              <a:rPr lang="en-US" sz="3000" dirty="0"/>
              <a:t>UGHE has invested in high fidelity simulators, task trainers, audiovisual equipment and facilities to ensure adequacy and diversity of the learning environment. </a:t>
            </a:r>
          </a:p>
          <a:p>
            <a:pPr marL="457200" indent="-361950">
              <a:lnSpc>
                <a:spcPct val="115000"/>
              </a:lnSpc>
              <a:buSzPts val="3000"/>
              <a:buFont typeface="Arial"/>
              <a:buChar char="●"/>
            </a:pPr>
            <a:endParaRPr lang="en-US" sz="3000" dirty="0"/>
          </a:p>
          <a:p>
            <a:pPr marL="95250">
              <a:lnSpc>
                <a:spcPct val="115000"/>
              </a:lnSpc>
              <a:buSzPts val="3000"/>
            </a:pPr>
            <a:r>
              <a:rPr lang="en-US" sz="3000" b="1" dirty="0"/>
              <a:t>4. Regular curriculum evaluation: </a:t>
            </a:r>
            <a:r>
              <a:rPr lang="en-US" sz="3000" dirty="0"/>
              <a:t>SBME benefits from the overall curriculum review and student evaluation of teaching processes at UGHE. </a:t>
            </a:r>
          </a:p>
          <a:p>
            <a:pPr marL="95250">
              <a:lnSpc>
                <a:spcPct val="115000"/>
              </a:lnSpc>
              <a:buSzPts val="3000"/>
            </a:pPr>
            <a:endParaRPr lang="en-US" sz="3000" dirty="0"/>
          </a:p>
          <a:p>
            <a:pPr marL="457200" indent="-361950">
              <a:lnSpc>
                <a:spcPct val="115000"/>
              </a:lnSpc>
              <a:buSzPts val="3000"/>
              <a:buFont typeface="Arial"/>
              <a:buChar char="●"/>
            </a:pPr>
            <a:endParaRPr lang="en-US" sz="3000" dirty="0"/>
          </a:p>
          <a:p>
            <a:pPr marL="962660" marR="0" lvl="0" indent="-8102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962660" marR="0" lvl="0" indent="-69151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</a:pPr>
            <a:endParaRPr sz="3000" dirty="0">
              <a:solidFill>
                <a:schemeClr val="dk1"/>
              </a:solidFill>
              <a:latin typeface="Times New Roman"/>
              <a:ea typeface="Times New Roman"/>
              <a:cs typeface="Times New Roman"/>
            </a:endParaRPr>
          </a:p>
        </p:txBody>
      </p:sp>
      <p:cxnSp>
        <p:nvCxnSpPr>
          <p:cNvPr id="107" name="Google Shape;110;p1">
            <a:extLst>
              <a:ext uri="{FF2B5EF4-FFF2-40B4-BE49-F238E27FC236}">
                <a16:creationId xmlns:a16="http://schemas.microsoft.com/office/drawing/2014/main" id="{B3ED5D41-F8F7-2C41-AAB6-739F9154BDE7}"/>
              </a:ext>
            </a:extLst>
          </p:cNvPr>
          <p:cNvCxnSpPr>
            <a:cxnSpLocks/>
          </p:cNvCxnSpPr>
          <p:nvPr/>
        </p:nvCxnSpPr>
        <p:spPr>
          <a:xfrm>
            <a:off x="23767874" y="26863296"/>
            <a:ext cx="0" cy="17027904"/>
          </a:xfrm>
          <a:prstGeom prst="straightConnector1">
            <a:avLst/>
          </a:prstGeom>
          <a:noFill/>
          <a:ln w="254000" cap="flat" cmpd="sng">
            <a:solidFill>
              <a:srgbClr val="2464A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" name="Google Shape;103;p1">
            <a:extLst>
              <a:ext uri="{FF2B5EF4-FFF2-40B4-BE49-F238E27FC236}">
                <a16:creationId xmlns:a16="http://schemas.microsoft.com/office/drawing/2014/main" id="{FA4233C7-D0A6-4540-BE32-C3C820F66D1E}"/>
              </a:ext>
            </a:extLst>
          </p:cNvPr>
          <p:cNvSpPr/>
          <p:nvPr/>
        </p:nvSpPr>
        <p:spPr>
          <a:xfrm>
            <a:off x="14443044" y="13296836"/>
            <a:ext cx="17982097" cy="38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475" tIns="52225" rIns="104475" bIns="52225" anchor="ctr" anchorCtr="0">
            <a:spAutoFit/>
          </a:bodyPr>
          <a:lstStyle/>
          <a:p>
            <a:pPr algn="ctr"/>
            <a:r>
              <a:rPr lang="en-US" sz="1800" b="1" dirty="0">
                <a:solidFill>
                  <a:schemeClr val="dk1"/>
                </a:solidFill>
              </a:rPr>
              <a:t>Table 1. </a:t>
            </a:r>
            <a:r>
              <a:rPr lang="en-US" sz="1800" dirty="0">
                <a:solidFill>
                  <a:schemeClr val="dk1"/>
                </a:solidFill>
              </a:rPr>
              <a:t>S</a:t>
            </a:r>
            <a:r>
              <a:rPr lang="en-US" sz="1800" dirty="0">
                <a:solidFill>
                  <a:srgbClr val="212121"/>
                </a:solidFill>
                <a:highlight>
                  <a:srgbClr val="FFFFFF"/>
                </a:highlight>
              </a:rPr>
              <a:t>ummary of Achievements in Quality Assurance for Simulation-Based Medical Education at the University of Global Health Equity, Rwanda</a:t>
            </a:r>
            <a:endParaRPr sz="1800" dirty="0">
              <a:solidFill>
                <a:srgbClr val="212121"/>
              </a:solidFill>
              <a:highlight>
                <a:srgbClr val="FFFFFF"/>
              </a:highlight>
            </a:endParaRPr>
          </a:p>
        </p:txBody>
      </p:sp>
      <p:pic>
        <p:nvPicPr>
          <p:cNvPr id="53" name="Picture 52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D002123A-FD60-2840-9C64-403DDF55E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1012" y="15379833"/>
            <a:ext cx="14486964" cy="9680649"/>
          </a:xfrm>
          <a:prstGeom prst="rect">
            <a:avLst/>
          </a:prstGeom>
        </p:spPr>
      </p:pic>
      <p:sp>
        <p:nvSpPr>
          <p:cNvPr id="104" name="Google Shape;104;p1"/>
          <p:cNvSpPr txBox="1"/>
          <p:nvPr/>
        </p:nvSpPr>
        <p:spPr>
          <a:xfrm>
            <a:off x="24003003" y="37978129"/>
            <a:ext cx="8422138" cy="5770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References</a:t>
            </a:r>
            <a:endParaRPr sz="4200" b="1" dirty="0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chemeClr val="dk1"/>
              </a:solidFill>
            </a:endParaRPr>
          </a:p>
          <a:p>
            <a:pPr marL="45720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AutoNum type="arabicPeriod"/>
            </a:pPr>
            <a:r>
              <a:rPr lang="en-US" sz="2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Roussin</a:t>
            </a:r>
            <a:r>
              <a:rPr lang="en-US" sz="2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CJ, Weinstock P. </a:t>
            </a:r>
            <a:r>
              <a:rPr lang="en-US" sz="2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SimZones</a:t>
            </a:r>
            <a:r>
              <a:rPr lang="en-US" sz="2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An Organizational Innovation for Simulation Programs and Centers. </a:t>
            </a:r>
            <a:r>
              <a:rPr lang="en-US" sz="21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Acad</a:t>
            </a:r>
            <a:r>
              <a:rPr lang="en-US" sz="21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Med</a:t>
            </a:r>
            <a:r>
              <a:rPr lang="en-US" sz="2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Aug 2017;92(8):1114-1120. </a:t>
            </a:r>
          </a:p>
          <a:p>
            <a:pPr marL="45720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AutoNum type="arabicPeriod"/>
            </a:pPr>
            <a:endParaRPr lang="en-US" sz="2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61950">
              <a:buClr>
                <a:schemeClr val="dk1"/>
              </a:buClr>
              <a:buSzPts val="2100"/>
              <a:buFont typeface="Arial"/>
              <a:buAutoNum type="arabicPeriod"/>
            </a:pPr>
            <a:r>
              <a:rPr lang="en-US" sz="2100" dirty="0">
                <a:solidFill>
                  <a:schemeClr val="dk1"/>
                </a:solidFill>
              </a:rPr>
              <a:t>PROGRAMME SPECIFICATION FORM University of Global Health Equity MBBS/MGHD Integrated Degree Program December 2021 </a:t>
            </a:r>
          </a:p>
          <a:p>
            <a:pPr marL="457200" indent="-361950">
              <a:buClr>
                <a:schemeClr val="dk1"/>
              </a:buClr>
              <a:buSzPts val="2100"/>
              <a:buFont typeface="Arial"/>
              <a:buAutoNum type="arabicPeriod"/>
            </a:pPr>
            <a:endParaRPr lang="en-US" sz="2100" dirty="0">
              <a:solidFill>
                <a:schemeClr val="dk1"/>
              </a:solidFill>
            </a:endParaRPr>
          </a:p>
          <a:p>
            <a:pPr marL="457200" indent="-361950">
              <a:buClr>
                <a:schemeClr val="dk1"/>
              </a:buClr>
              <a:buSzPts val="2100"/>
              <a:buFont typeface="Arial"/>
              <a:buAutoNum type="arabicPeriod"/>
            </a:pPr>
            <a:r>
              <a:rPr lang="en-US" sz="2100" dirty="0" err="1">
                <a:solidFill>
                  <a:schemeClr val="dk1"/>
                </a:solidFill>
              </a:rPr>
              <a:t>Alayande</a:t>
            </a:r>
            <a:r>
              <a:rPr lang="en-US" sz="2100" dirty="0">
                <a:solidFill>
                  <a:schemeClr val="dk1"/>
                </a:solidFill>
              </a:rPr>
              <a:t> B, </a:t>
            </a:r>
            <a:r>
              <a:rPr lang="en-US" sz="2100" dirty="0" err="1">
                <a:solidFill>
                  <a:schemeClr val="dk1"/>
                </a:solidFill>
              </a:rPr>
              <a:t>Iradakunda</a:t>
            </a:r>
            <a:r>
              <a:rPr lang="en-US" sz="2100" dirty="0">
                <a:solidFill>
                  <a:schemeClr val="dk1"/>
                </a:solidFill>
              </a:rPr>
              <a:t> J, Forbes C, Hey MT, </a:t>
            </a:r>
            <a:r>
              <a:rPr lang="en-US" sz="2100" dirty="0" err="1">
                <a:solidFill>
                  <a:schemeClr val="dk1"/>
                </a:solidFill>
              </a:rPr>
              <a:t>Majyambere</a:t>
            </a:r>
            <a:r>
              <a:rPr lang="en-US" sz="2100" dirty="0">
                <a:solidFill>
                  <a:schemeClr val="dk1"/>
                </a:solidFill>
              </a:rPr>
              <a:t> JP, Powel B, Perl J, </a:t>
            </a:r>
            <a:r>
              <a:rPr lang="en-US" sz="2100" dirty="0" err="1">
                <a:solidFill>
                  <a:schemeClr val="dk1"/>
                </a:solidFill>
              </a:rPr>
              <a:t>Ntirenganya</a:t>
            </a:r>
            <a:r>
              <a:rPr lang="en-US" sz="2100" dirty="0">
                <a:solidFill>
                  <a:schemeClr val="dk1"/>
                </a:solidFill>
              </a:rPr>
              <a:t> F, McCall N, Paul T, Anderson GA, </a:t>
            </a:r>
            <a:r>
              <a:rPr lang="en-US" sz="2100" dirty="0" err="1">
                <a:solidFill>
                  <a:schemeClr val="dk1"/>
                </a:solidFill>
              </a:rPr>
              <a:t>Riviello</a:t>
            </a:r>
            <a:r>
              <a:rPr lang="en-US" sz="2100" dirty="0">
                <a:solidFill>
                  <a:schemeClr val="dk1"/>
                </a:solidFill>
              </a:rPr>
              <a:t> R, Bekele A (2023) Results of a Modified Delphi Process in Developing a Surgical Undergraduate Medical Curriculum in Rwanda. The College of Surgeons of East Central and Southern Africa (COSECSA) 22nd Conference, Dec 2022. </a:t>
            </a:r>
          </a:p>
          <a:p>
            <a:pPr marL="45720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AutoNum type="arabicPeriod"/>
            </a:pP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1"/>
          <p:cNvPicPr preferRelativeResize="0"/>
          <p:nvPr/>
        </p:nvPicPr>
        <p:blipFill rotWithShape="1">
          <a:blip r:embed="rId4">
            <a:alphaModFix/>
          </a:blip>
          <a:srcRect r="76699" b="-11757"/>
          <a:stretch/>
        </p:blipFill>
        <p:spPr>
          <a:xfrm>
            <a:off x="302090" y="1204103"/>
            <a:ext cx="1755309" cy="2053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1"/>
          <p:cNvCxnSpPr>
            <a:cxnSpLocks/>
          </p:cNvCxnSpPr>
          <p:nvPr/>
        </p:nvCxnSpPr>
        <p:spPr>
          <a:xfrm>
            <a:off x="13901282" y="26863296"/>
            <a:ext cx="19056528" cy="0"/>
          </a:xfrm>
          <a:prstGeom prst="straightConnector1">
            <a:avLst/>
          </a:prstGeom>
          <a:noFill/>
          <a:ln w="254000" cap="flat" cmpd="sng">
            <a:solidFill>
              <a:srgbClr val="2464A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C9C8C7A0-B410-384A-B0B0-D55D41997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4297" y="37304577"/>
            <a:ext cx="7254998" cy="4875868"/>
          </a:xfrm>
          <a:prstGeom prst="rect">
            <a:avLst/>
          </a:prstGeom>
        </p:spPr>
      </p:pic>
      <p:sp>
        <p:nvSpPr>
          <p:cNvPr id="112" name="Google Shape;112;p1"/>
          <p:cNvSpPr txBox="1"/>
          <p:nvPr/>
        </p:nvSpPr>
        <p:spPr>
          <a:xfrm>
            <a:off x="302090" y="13213206"/>
            <a:ext cx="12901151" cy="10803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4200" b="1" dirty="0">
                <a:solidFill>
                  <a:srgbClr val="980000"/>
                </a:solidFill>
              </a:rPr>
              <a:t>Goals/Objectives for SBME</a:t>
            </a:r>
            <a:endParaRPr sz="4200" dirty="0">
              <a:solidFill>
                <a:srgbClr val="98000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457200" indent="-361950">
              <a:lnSpc>
                <a:spcPct val="115000"/>
              </a:lnSpc>
              <a:buSzPts val="3000"/>
              <a:buFont typeface="Arial"/>
              <a:buChar char="●"/>
            </a:pPr>
            <a:r>
              <a:rPr lang="en-US" sz="3000" dirty="0"/>
              <a:t>Design and implement a </a:t>
            </a:r>
            <a:r>
              <a:rPr lang="en-RW" sz="3000" dirty="0"/>
              <a:t>simulation program that provide trainees with a safe learning space to practice hands-on clinical skills, </a:t>
            </a:r>
            <a:r>
              <a:rPr lang="en-US" sz="3000" dirty="0"/>
              <a:t>non-technical skills, and</a:t>
            </a:r>
            <a:r>
              <a:rPr lang="en-RW" sz="3000" dirty="0"/>
              <a:t> decision-making processes in order to reduce morbidity and mortality from medical errors and poor decision making.</a:t>
            </a:r>
          </a:p>
          <a:p>
            <a:pPr marL="95250">
              <a:lnSpc>
                <a:spcPct val="115000"/>
              </a:lnSpc>
              <a:buSzPts val="3000"/>
            </a:pPr>
            <a:endParaRPr lang="en-RW" sz="3000" dirty="0"/>
          </a:p>
          <a:p>
            <a:pPr marL="457200" indent="-361950">
              <a:lnSpc>
                <a:spcPct val="115000"/>
              </a:lnSpc>
              <a:buSzPts val="3000"/>
              <a:buFont typeface="Arial"/>
              <a:buChar char="●"/>
            </a:pPr>
            <a:r>
              <a:rPr lang="en-US" sz="3000" dirty="0"/>
              <a:t>Integrate SBME into UGHE’s core Basic Medical Sciences (BMS) and clinical curricula to facilitate early student immersion in clinical practice environments.</a:t>
            </a:r>
            <a:endParaRPr lang="en-RW" sz="3000" dirty="0"/>
          </a:p>
          <a:p>
            <a:pPr marL="457200" indent="-361950">
              <a:lnSpc>
                <a:spcPct val="115000"/>
              </a:lnSpc>
              <a:buSzPts val="3000"/>
              <a:buFont typeface="Arial"/>
              <a:buChar char="●"/>
            </a:pPr>
            <a:endParaRPr lang="en-RW" sz="3000" dirty="0"/>
          </a:p>
          <a:p>
            <a:pPr marL="457200" indent="-361950">
              <a:lnSpc>
                <a:spcPct val="115000"/>
              </a:lnSpc>
              <a:buSzPts val="3000"/>
              <a:buFont typeface="Arial"/>
              <a:buChar char="●"/>
            </a:pPr>
            <a:r>
              <a:rPr lang="en-US" sz="3000" dirty="0"/>
              <a:t>Promote universally high-quality medical education by serving as a hub for SBME and innovative research in the region that allows trainees, faculty, and local institutions to explore cutting-edge simulation technologies and pedagogical methods. </a:t>
            </a:r>
          </a:p>
          <a:p>
            <a:pPr marL="457200" indent="-361950">
              <a:lnSpc>
                <a:spcPct val="115000"/>
              </a:lnSpc>
              <a:buSzPts val="3000"/>
              <a:buFont typeface="Arial"/>
              <a:buChar char="●"/>
            </a:pPr>
            <a:endParaRPr lang="en-US" sz="3000" dirty="0"/>
          </a:p>
          <a:p>
            <a:pPr marL="457200" indent="-361950">
              <a:lnSpc>
                <a:spcPct val="115000"/>
              </a:lnSpc>
              <a:buSzPts val="3000"/>
              <a:buFont typeface="Arial"/>
              <a:buChar char="●"/>
            </a:pPr>
            <a:r>
              <a:rPr lang="en-US" sz="3000" dirty="0"/>
              <a:t>Improve patient safety and care in the region by providing quality medical education through a SBME program that adheres to the standards of best practices in simulation.</a:t>
            </a:r>
          </a:p>
          <a:p>
            <a:pPr marL="95250">
              <a:lnSpc>
                <a:spcPct val="115000"/>
              </a:lnSpc>
              <a:buSzPts val="3000"/>
            </a:pPr>
            <a:endParaRPr lang="en-RW" sz="3000" dirty="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45D161CA-2FE8-5944-B84D-65C7F0170FB0}"/>
              </a:ext>
            </a:extLst>
          </p:cNvPr>
          <p:cNvSpPr txBox="1"/>
          <p:nvPr/>
        </p:nvSpPr>
        <p:spPr>
          <a:xfrm>
            <a:off x="14443045" y="14386785"/>
            <a:ext cx="62748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err="1">
                <a:solidFill>
                  <a:srgbClr val="980000"/>
                </a:solidFill>
              </a:rPr>
              <a:t>SIMZones</a:t>
            </a:r>
            <a:endParaRPr lang="en-US" sz="4200" b="1">
              <a:solidFill>
                <a:srgbClr val="98000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8929957-C6A3-8D47-98B1-CB7E6DD16204}"/>
              </a:ext>
            </a:extLst>
          </p:cNvPr>
          <p:cNvSpPr txBox="1"/>
          <p:nvPr/>
        </p:nvSpPr>
        <p:spPr>
          <a:xfrm>
            <a:off x="14204629" y="31361313"/>
            <a:ext cx="56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W" sz="1800"/>
              <a:t>A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DABFD099-887A-BE4E-A7A0-19B6CC02BC47}"/>
              </a:ext>
            </a:extLst>
          </p:cNvPr>
          <p:cNvSpPr txBox="1"/>
          <p:nvPr/>
        </p:nvSpPr>
        <p:spPr>
          <a:xfrm>
            <a:off x="14204629" y="36506849"/>
            <a:ext cx="596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W" sz="1800"/>
              <a:t>B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9C58E940-239E-F843-9887-4549921C6EEA}"/>
              </a:ext>
            </a:extLst>
          </p:cNvPr>
          <p:cNvSpPr txBox="1"/>
          <p:nvPr/>
        </p:nvSpPr>
        <p:spPr>
          <a:xfrm flipH="1">
            <a:off x="14204629" y="41792035"/>
            <a:ext cx="48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W" sz="1800"/>
              <a:t>C</a:t>
            </a:r>
          </a:p>
        </p:txBody>
      </p:sp>
      <p:sp>
        <p:nvSpPr>
          <p:cNvPr id="118" name="Google Shape;118;p1"/>
          <p:cNvSpPr/>
          <p:nvPr/>
        </p:nvSpPr>
        <p:spPr>
          <a:xfrm>
            <a:off x="14989275" y="32582675"/>
            <a:ext cx="4621800" cy="8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475" tIns="52225" rIns="104475" bIns="522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/>
          </a:p>
        </p:txBody>
      </p:sp>
      <p:pic>
        <p:nvPicPr>
          <p:cNvPr id="70" name="Picture 69" descr="A group of people in white coats&#10;&#10;Description automatically generated with low confidence">
            <a:extLst>
              <a:ext uri="{FF2B5EF4-FFF2-40B4-BE49-F238E27FC236}">
                <a16:creationId xmlns:a16="http://schemas.microsoft.com/office/drawing/2014/main" id="{E55C8F45-E3DE-BE44-8A32-3BB136853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30344" y="32115110"/>
            <a:ext cx="7255005" cy="4795647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3DF0C608-8B73-844A-A216-CC06505D581C}"/>
              </a:ext>
            </a:extLst>
          </p:cNvPr>
          <p:cNvSpPr txBox="1"/>
          <p:nvPr/>
        </p:nvSpPr>
        <p:spPr>
          <a:xfrm>
            <a:off x="14940558" y="42574265"/>
            <a:ext cx="7255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Figure 2. </a:t>
            </a:r>
            <a:r>
              <a:rPr lang="en-US" sz="1400" dirty="0"/>
              <a:t>A) UGHE </a:t>
            </a:r>
            <a:r>
              <a:rPr lang="en-US" sz="1400" dirty="0" err="1"/>
              <a:t>Butaro</a:t>
            </a:r>
            <a:r>
              <a:rPr lang="en-US" sz="1400" dirty="0"/>
              <a:t> </a:t>
            </a:r>
            <a:r>
              <a:rPr lang="en-US" dirty="0"/>
              <a:t>Campus, B) </a:t>
            </a:r>
            <a:r>
              <a:rPr lang="en-US" sz="1400" dirty="0"/>
              <a:t>Dr. </a:t>
            </a:r>
            <a:r>
              <a:rPr lang="en-US" sz="1400" dirty="0" err="1"/>
              <a:t>Masimbi</a:t>
            </a:r>
            <a:r>
              <a:rPr lang="en-US" sz="1400" dirty="0"/>
              <a:t> using the </a:t>
            </a:r>
            <a:r>
              <a:rPr lang="en-US" sz="1400" dirty="0" err="1"/>
              <a:t>Anatomage</a:t>
            </a:r>
            <a:r>
              <a:rPr lang="en-US" sz="1400" dirty="0"/>
              <a:t> table, a virtual dissection tool, to teach anatomy to MBBS students</a:t>
            </a:r>
            <a:r>
              <a:rPr lang="en-US" dirty="0"/>
              <a:t>, C</a:t>
            </a:r>
            <a:r>
              <a:rPr lang="en-US" sz="1400" dirty="0"/>
              <a:t>) Faculty practice Zone 2 facilitation methods during sim instructor course led by Dr. </a:t>
            </a:r>
            <a:r>
              <a:rPr lang="en-US" dirty="0"/>
              <a:t>Peter </a:t>
            </a:r>
            <a:r>
              <a:rPr lang="en-US" sz="1400" dirty="0"/>
              <a:t>Weinstock.</a:t>
            </a:r>
          </a:p>
          <a:p>
            <a:endParaRPr lang="en-RW" dirty="0"/>
          </a:p>
        </p:txBody>
      </p:sp>
      <p:graphicFrame>
        <p:nvGraphicFramePr>
          <p:cNvPr id="78" name="Table 78">
            <a:extLst>
              <a:ext uri="{FF2B5EF4-FFF2-40B4-BE49-F238E27FC236}">
                <a16:creationId xmlns:a16="http://schemas.microsoft.com/office/drawing/2014/main" id="{C17EFBC8-73C6-B943-A01C-9947BD0AE7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397051"/>
              </p:ext>
            </p:extLst>
          </p:nvPr>
        </p:nvGraphicFramePr>
        <p:xfrm>
          <a:off x="14443045" y="4712774"/>
          <a:ext cx="17768535" cy="844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5185">
                  <a:extLst>
                    <a:ext uri="{9D8B030D-6E8A-4147-A177-3AD203B41FA5}">
                      <a16:colId xmlns:a16="http://schemas.microsoft.com/office/drawing/2014/main" val="2229504862"/>
                    </a:ext>
                  </a:extLst>
                </a:gridCol>
                <a:gridCol w="3441582">
                  <a:extLst>
                    <a:ext uri="{9D8B030D-6E8A-4147-A177-3AD203B41FA5}">
                      <a16:colId xmlns:a16="http://schemas.microsoft.com/office/drawing/2014/main" val="3307705006"/>
                    </a:ext>
                  </a:extLst>
                </a:gridCol>
                <a:gridCol w="4630952">
                  <a:extLst>
                    <a:ext uri="{9D8B030D-6E8A-4147-A177-3AD203B41FA5}">
                      <a16:colId xmlns:a16="http://schemas.microsoft.com/office/drawing/2014/main" val="1839723268"/>
                    </a:ext>
                  </a:extLst>
                </a:gridCol>
                <a:gridCol w="3492194">
                  <a:extLst>
                    <a:ext uri="{9D8B030D-6E8A-4147-A177-3AD203B41FA5}">
                      <a16:colId xmlns:a16="http://schemas.microsoft.com/office/drawing/2014/main" val="2573985246"/>
                    </a:ext>
                  </a:extLst>
                </a:gridCol>
                <a:gridCol w="2828622">
                  <a:extLst>
                    <a:ext uri="{9D8B030D-6E8A-4147-A177-3AD203B41FA5}">
                      <a16:colId xmlns:a16="http://schemas.microsoft.com/office/drawing/2014/main" val="399372806"/>
                    </a:ext>
                  </a:extLst>
                </a:gridCol>
              </a:tblGrid>
              <a:tr h="921118">
                <a:tc>
                  <a:txBody>
                    <a:bodyPr/>
                    <a:lstStyle/>
                    <a:p>
                      <a:r>
                        <a:rPr lang="en-RW" sz="2800"/>
                        <a:t>Curriculum design 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RW" sz="2800" b="1" i="0" u="none" strike="noStrike" cap="none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Faculty development 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RW" sz="2800" b="1" i="0" u="none" strike="noStrike" cap="none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Infrastructure and equipment 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RW" sz="2800" b="1" i="0" u="none" strike="noStrike" cap="none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Curriculum evaluation 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RW" sz="2800" b="1" i="0" u="none" strike="noStrike" cap="none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Partnership 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042590"/>
                  </a:ext>
                </a:extLst>
              </a:tr>
              <a:tr h="3654759"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en-RW" sz="2000" b="1" dirty="0"/>
                        <a:t>7 simulation curricula designed: </a:t>
                      </a:r>
                    </a:p>
                    <a:p>
                      <a:pPr marL="342900" indent="-342900">
                        <a:buFont typeface="Wingdings" pitchFamily="2" charset="2"/>
                        <a:buChar char="v"/>
                      </a:pPr>
                      <a:endParaRPr lang="en-RW" sz="2000" b="1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RW" sz="2000" dirty="0"/>
                        <a:t>BMS</a:t>
                      </a:r>
                    </a:p>
                    <a:p>
                      <a:pPr marL="342900" lvl="8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RW" sz="2000" dirty="0"/>
                        <a:t>Surgery*</a:t>
                      </a:r>
                    </a:p>
                    <a:p>
                      <a:pPr marL="342900" lvl="8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RW" sz="2000" dirty="0"/>
                        <a:t>Obstretrics &amp; Gynaecology*</a:t>
                      </a:r>
                    </a:p>
                    <a:p>
                      <a:pPr marL="342900" lvl="8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RW" sz="2000" dirty="0"/>
                        <a:t>Internal Medicine*</a:t>
                      </a:r>
                    </a:p>
                    <a:p>
                      <a:pPr marL="342900" lvl="8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RW" sz="2000" dirty="0"/>
                        <a:t>Pediatrics*</a:t>
                      </a:r>
                    </a:p>
                    <a:p>
                      <a:pPr marL="342900" lvl="8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RW" sz="2000" dirty="0"/>
                        <a:t>Anesthesia</a:t>
                      </a:r>
                    </a:p>
                    <a:p>
                      <a:pPr marL="342900" lvl="8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RW" sz="2000" dirty="0"/>
                        <a:t>Otolaryngology </a:t>
                      </a:r>
                    </a:p>
                    <a:p>
                      <a:pPr marL="342900" indent="-342900">
                        <a:buFont typeface="Wingdings" pitchFamily="2" charset="2"/>
                        <a:buChar char="Ø"/>
                      </a:pPr>
                      <a:endParaRPr lang="en-RW" sz="2000" dirty="0"/>
                    </a:p>
                  </a:txBody>
                  <a:tcPr anchor="ctr">
                    <a:solidFill>
                      <a:srgbClr val="8FC2FC">
                        <a:alpha val="2313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en-RW" sz="2000" b="1" dirty="0"/>
                        <a:t>5 Simulation Instructor courses conducted:</a:t>
                      </a:r>
                    </a:p>
                    <a:p>
                      <a:pPr marL="342900" indent="-342900">
                        <a:buFont typeface="Wingdings" pitchFamily="2" charset="2"/>
                        <a:buChar char="v"/>
                      </a:pPr>
                      <a:endParaRPr lang="en-RW" sz="2000" b="1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RW" sz="2000" b="0" dirty="0"/>
                        <a:t>&gt;  23 UGHE faculty trained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RW" sz="2000" b="0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RW" sz="2000" b="0" dirty="0"/>
                        <a:t>8 faculty from partner institutions trained</a:t>
                      </a:r>
                    </a:p>
                    <a:p>
                      <a:endParaRPr lang="en-RW" sz="2000" b="1" dirty="0"/>
                    </a:p>
                  </a:txBody>
                  <a:tcPr>
                    <a:solidFill>
                      <a:srgbClr val="8FC2FC">
                        <a:alpha val="2313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en-RW" sz="2000" b="1" dirty="0"/>
                        <a:t>Simulation infrastucture:</a:t>
                      </a:r>
                    </a:p>
                    <a:p>
                      <a:pPr marL="342900" indent="-342900">
                        <a:buFont typeface="Wingdings" pitchFamily="2" charset="2"/>
                        <a:buChar char="v"/>
                      </a:pPr>
                      <a:endParaRPr lang="en-RW" sz="2000" b="1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RW" sz="2000" b="0" dirty="0"/>
                        <a:t>2 exam rooms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RW" sz="2000" b="0" dirty="0"/>
                        <a:t>2 large multipurpose rooms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RW" sz="2000" b="0" dirty="0"/>
                        <a:t>4 control rooms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RW" sz="2000" b="0" dirty="0"/>
                        <a:t>2 debrief rooms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RW" sz="2000" b="0" dirty="0"/>
                        <a:t>1 store</a:t>
                      </a:r>
                    </a:p>
                  </a:txBody>
                  <a:tcPr>
                    <a:solidFill>
                      <a:srgbClr val="8FC2FC">
                        <a:alpha val="2313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en-US" sz="2000" b="1" dirty="0"/>
                        <a:t>Simulation session</a:t>
                      </a:r>
                      <a:r>
                        <a:rPr lang="en-US" sz="2000" dirty="0"/>
                        <a:t>:</a:t>
                      </a:r>
                    </a:p>
                    <a:p>
                      <a:endParaRPr lang="en-US" sz="2000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Pre/post simulation session survey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Checklist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End of module evaluation (Student feedback)</a:t>
                      </a:r>
                    </a:p>
                    <a:p>
                      <a:endParaRPr lang="en-US" sz="2000" dirty="0"/>
                    </a:p>
                  </a:txBody>
                  <a:tcPr>
                    <a:solidFill>
                      <a:srgbClr val="8FC2FC">
                        <a:alpha val="2313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en-RW" sz="2000"/>
                        <a:t>Immersive Design Systems – BCH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en-RW" sz="2000"/>
                        <a:t>California University of Science and Medicne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en-RW" sz="2000"/>
                        <a:t>Harvard Medical School</a:t>
                      </a:r>
                    </a:p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en-RW" sz="2000"/>
                        <a:t>University of Minessota</a:t>
                      </a:r>
                    </a:p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en-RW" sz="2000"/>
                        <a:t>Stanford Medicine</a:t>
                      </a:r>
                    </a:p>
                    <a:p>
                      <a:endParaRPr lang="en-RW" sz="2000"/>
                    </a:p>
                  </a:txBody>
                  <a:tcPr>
                    <a:solidFill>
                      <a:srgbClr val="8FC2FC">
                        <a:alpha val="2313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318509"/>
                  </a:ext>
                </a:extLst>
              </a:tr>
              <a:tr h="3654759"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en-RW" sz="2000"/>
                        <a:t>&gt; 23 high fidelity simulations developped</a:t>
                      </a:r>
                    </a:p>
                    <a:p>
                      <a:pPr marL="342900" indent="-342900">
                        <a:buFont typeface="Wingdings" pitchFamily="2" charset="2"/>
                        <a:buChar char="v"/>
                      </a:pPr>
                      <a:endParaRPr lang="en-RW" sz="2000"/>
                    </a:p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en-RW" sz="2000"/>
                        <a:t>&gt; 40 skills sessions developped</a:t>
                      </a:r>
                    </a:p>
                    <a:p>
                      <a:pPr marL="342900" indent="-342900">
                        <a:buFont typeface="Wingdings" pitchFamily="2" charset="2"/>
                        <a:buChar char="v"/>
                      </a:pPr>
                      <a:endParaRPr lang="en-RW" sz="2000"/>
                    </a:p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en-RW" sz="2000"/>
                        <a:t>&gt; 150 sim sessions completed</a:t>
                      </a:r>
                    </a:p>
                    <a:p>
                      <a:pPr marL="342900" indent="-342900">
                        <a:buFont typeface="Wingdings" pitchFamily="2" charset="2"/>
                        <a:buChar char="v"/>
                      </a:pPr>
                      <a:endParaRPr lang="en-RW" sz="2000"/>
                    </a:p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en-RW" sz="2000"/>
                        <a:t>107 MBBS students reached</a:t>
                      </a:r>
                    </a:p>
                    <a:p>
                      <a:pPr marL="342900" indent="-342900">
                        <a:buFont typeface="Wingdings" pitchFamily="2" charset="2"/>
                        <a:buChar char="Ø"/>
                      </a:pPr>
                      <a:endParaRPr lang="en-RW" sz="200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en-RW" sz="2000" b="1" dirty="0"/>
                        <a:t>1 Observership program at Immersive Design Systems/BCH:</a:t>
                      </a:r>
                    </a:p>
                    <a:p>
                      <a:pPr marL="342900" indent="-342900">
                        <a:buFont typeface="Wingdings" pitchFamily="2" charset="2"/>
                        <a:buChar char="v"/>
                      </a:pPr>
                      <a:endParaRPr lang="en-RW" sz="2000" b="1" dirty="0"/>
                    </a:p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en-RW" sz="2000" dirty="0"/>
                        <a:t>2 UGHE faculty completed the program (2019)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en-RW" sz="20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Sim technologies/equipment:</a:t>
                      </a:r>
                    </a:p>
                    <a:p>
                      <a:pPr marL="342900" indent="-342900">
                        <a:buFont typeface="Wingdings" pitchFamily="2" charset="2"/>
                        <a:buChar char="v"/>
                      </a:pPr>
                      <a:endParaRPr lang="en-RW" sz="20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RW" sz="2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4 high fidelity manikins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RW" sz="2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1 anatomage table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RW" sz="2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&gt; 10 task trainers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RW" sz="2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 mechanical ventilators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RW" sz="2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1 Anesthesia machine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RW" sz="2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&gt; 40 anatomy models</a:t>
                      </a:r>
                    </a:p>
                    <a:p>
                      <a:pPr marL="342900" marR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Various consumable and non-consumable medical equipment </a:t>
                      </a:r>
                    </a:p>
                    <a:p>
                      <a:pPr marL="342900" marR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Various audio-visual equipment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RW" sz="2000" b="1" i="0" u="none" strike="noStrike" cap="none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Curriulum: </a:t>
                      </a:r>
                    </a:p>
                    <a:p>
                      <a:endParaRPr lang="en-RW" sz="2000" b="0" i="0" u="none" strike="noStrike" cap="none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 cap="none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Annual BMS SIM curriculum review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2000" b="0" i="0" u="none" strike="noStrike" cap="none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 cap="none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Quarterly/Semiannual clinical SIM curriculum review</a:t>
                      </a:r>
                    </a:p>
                    <a:p>
                      <a:endParaRPr lang="en-RW" sz="2000" b="0" i="0" u="none" strike="noStrike" cap="none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RW" sz="2000" dirty="0"/>
                        <a:t> </a:t>
                      </a:r>
                    </a:p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en-RW" sz="2000" dirty="0"/>
                        <a:t>University of Rwanda</a:t>
                      </a:r>
                    </a:p>
                    <a:p>
                      <a:pPr marL="342900" indent="-342900">
                        <a:buFont typeface="Wingdings" pitchFamily="2" charset="2"/>
                        <a:buChar char="v"/>
                      </a:pPr>
                      <a:endParaRPr lang="en-RW" sz="2000" dirty="0"/>
                    </a:p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en-RW" sz="2000" dirty="0"/>
                        <a:t>Partners In Health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RW" sz="2000" dirty="0"/>
                        <a:t>Butaro District Hospital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RW" sz="2000" dirty="0"/>
                        <a:t>Kirehe District Hospital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RW" sz="2000" dirty="0"/>
                    </a:p>
                    <a:p>
                      <a:pPr marL="342900" indent="-342900">
                        <a:buFont typeface="Wingdings" pitchFamily="2" charset="2"/>
                        <a:buChar char="v"/>
                      </a:pPr>
                      <a:endParaRPr lang="en-RW" sz="2000" dirty="0"/>
                    </a:p>
                    <a:p>
                      <a:pPr marL="342900" indent="-342900">
                        <a:buFontTx/>
                        <a:buChar char="-"/>
                      </a:pPr>
                      <a:endParaRPr lang="en-RW" sz="20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838146"/>
                  </a:ext>
                </a:extLst>
              </a:tr>
            </a:tbl>
          </a:graphicData>
        </a:graphic>
      </p:graphicFrame>
      <p:sp>
        <p:nvSpPr>
          <p:cNvPr id="157" name="TextBox 156">
            <a:extLst>
              <a:ext uri="{FF2B5EF4-FFF2-40B4-BE49-F238E27FC236}">
                <a16:creationId xmlns:a16="http://schemas.microsoft.com/office/drawing/2014/main" id="{2BE171CB-7E8C-DE46-959D-17453977031B}"/>
              </a:ext>
            </a:extLst>
          </p:cNvPr>
          <p:cNvSpPr txBox="1"/>
          <p:nvPr/>
        </p:nvSpPr>
        <p:spPr>
          <a:xfrm>
            <a:off x="14443044" y="3749506"/>
            <a:ext cx="177685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>
                <a:solidFill>
                  <a:srgbClr val="980000"/>
                </a:solidFill>
              </a:rPr>
              <a:t>Results</a:t>
            </a:r>
            <a:r>
              <a:rPr lang="en-US" b="1" dirty="0">
                <a:solidFill>
                  <a:srgbClr val="980000"/>
                </a:solidFill>
              </a:rPr>
              <a:t> </a:t>
            </a:r>
            <a:endParaRPr lang="en-US" sz="1400" b="1" dirty="0">
              <a:solidFill>
                <a:srgbClr val="980000"/>
              </a:solidFill>
            </a:endParaRPr>
          </a:p>
        </p:txBody>
      </p:sp>
      <p:sp>
        <p:nvSpPr>
          <p:cNvPr id="158" name="Google Shape;103;p1">
            <a:extLst>
              <a:ext uri="{FF2B5EF4-FFF2-40B4-BE49-F238E27FC236}">
                <a16:creationId xmlns:a16="http://schemas.microsoft.com/office/drawing/2014/main" id="{EA6C21E6-B731-4041-A048-0428466F3BC1}"/>
              </a:ext>
            </a:extLst>
          </p:cNvPr>
          <p:cNvSpPr/>
          <p:nvPr/>
        </p:nvSpPr>
        <p:spPr>
          <a:xfrm>
            <a:off x="15491012" y="25330278"/>
            <a:ext cx="14486964" cy="659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475" tIns="52225" rIns="104475" bIns="52225" anchor="ctr" anchorCtr="0">
            <a:spAutoFit/>
          </a:bodyPr>
          <a:lstStyle/>
          <a:p>
            <a:pPr algn="ctr"/>
            <a:r>
              <a:rPr lang="en-US" sz="1800" b="1" dirty="0">
                <a:solidFill>
                  <a:schemeClr val="dk1"/>
                </a:solidFill>
              </a:rPr>
              <a:t>Figure 1. </a:t>
            </a:r>
            <a:r>
              <a:rPr lang="en-US" sz="1800" b="1" dirty="0">
                <a:solidFill>
                  <a:srgbClr val="212121"/>
                </a:solidFill>
                <a:highlight>
                  <a:srgbClr val="FFFFFF"/>
                </a:highlight>
              </a:rPr>
              <a:t> </a:t>
            </a:r>
            <a:r>
              <a:rPr lang="en-US" sz="1800" dirty="0" err="1">
                <a:solidFill>
                  <a:srgbClr val="212121"/>
                </a:solidFill>
                <a:highlight>
                  <a:srgbClr val="FFFFFF"/>
                </a:highlight>
              </a:rPr>
              <a:t>SIMZones</a:t>
            </a:r>
            <a:r>
              <a:rPr lang="en-US" sz="1800" dirty="0">
                <a:solidFill>
                  <a:srgbClr val="212121"/>
                </a:solidFill>
                <a:highlight>
                  <a:srgbClr val="FFFFFF"/>
                </a:highlight>
              </a:rPr>
              <a:t> architecture as described by </a:t>
            </a:r>
            <a:r>
              <a:rPr lang="en-US" sz="1800" dirty="0" err="1">
                <a:solidFill>
                  <a:srgbClr val="212121"/>
                </a:solidFill>
                <a:highlight>
                  <a:srgbClr val="FFFFFF"/>
                </a:highlight>
              </a:rPr>
              <a:t>Roussin</a:t>
            </a:r>
            <a:r>
              <a:rPr lang="en-US" sz="1800" dirty="0">
                <a:solidFill>
                  <a:srgbClr val="212121"/>
                </a:solidFill>
                <a:highlight>
                  <a:srgbClr val="FFFFFF"/>
                </a:highlight>
              </a:rPr>
              <a:t> &amp; Weinstock. Zones range from 0-4 and are determined based on type of scenario, desired content, involvement of instructor and target learning objectives. </a:t>
            </a:r>
            <a:endParaRPr dirty="0"/>
          </a:p>
        </p:txBody>
      </p:sp>
      <p:pic>
        <p:nvPicPr>
          <p:cNvPr id="31" name="Picture 30" descr="A picture containing graphics, text, graphic design, circle&#10;&#10;Description automatically generated">
            <a:extLst>
              <a:ext uri="{FF2B5EF4-FFF2-40B4-BE49-F238E27FC236}">
                <a16:creationId xmlns:a16="http://schemas.microsoft.com/office/drawing/2014/main" id="{E6CAFA30-77AC-6C4A-8884-779AC982CD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43399" y="999318"/>
            <a:ext cx="2681741" cy="1968114"/>
          </a:xfrm>
          <a:prstGeom prst="rect">
            <a:avLst/>
          </a:prstGeom>
        </p:spPr>
      </p:pic>
      <p:pic>
        <p:nvPicPr>
          <p:cNvPr id="32" name="Picture 31" descr="A picture containing tree, outdoor, grass, sky&#10;&#10;Description automatically generated">
            <a:extLst>
              <a:ext uri="{FF2B5EF4-FFF2-40B4-BE49-F238E27FC236}">
                <a16:creationId xmlns:a16="http://schemas.microsoft.com/office/drawing/2014/main" id="{8042D751-5497-DC4C-A849-8C748820CF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30344" y="27002479"/>
            <a:ext cx="7265218" cy="471881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140314C0302514788FA92DCD8908AC9" ma:contentTypeVersion="16" ma:contentTypeDescription="Crear nuevo documento." ma:contentTypeScope="" ma:versionID="301d1552d2c0c05618dc5c5abb871cad">
  <xsd:schema xmlns:xsd="http://www.w3.org/2001/XMLSchema" xmlns:xs="http://www.w3.org/2001/XMLSchema" xmlns:p="http://schemas.microsoft.com/office/2006/metadata/properties" xmlns:ns2="69c1c086-0e54-44f4-a8b1-4a7b7ea2f138" xmlns:ns3="3d320d22-1b13-4023-8d3f-5f786daa3462" targetNamespace="http://schemas.microsoft.com/office/2006/metadata/properties" ma:root="true" ma:fieldsID="90fe7c1612e8e43c3433b20e5d7a8813" ns2:_="" ns3:_="">
    <xsd:import namespace="69c1c086-0e54-44f4-a8b1-4a7b7ea2f138"/>
    <xsd:import namespace="3d320d22-1b13-4023-8d3f-5f786daa34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c1c086-0e54-44f4-a8b1-4a7b7ea2f1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Etiquetas de imagen" ma:readOnly="false" ma:fieldId="{5cf76f15-5ced-4ddc-b409-7134ff3c332f}" ma:taxonomyMulti="true" ma:sspId="00053e78-ff25-44b0-951a-cc66dadd90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320d22-1b13-4023-8d3f-5f786daa3462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f98a6de1-2464-48df-912d-c2d43f0298e5}" ma:internalName="TaxCatchAll" ma:showField="CatchAllData" ma:web="3d320d22-1b13-4023-8d3f-5f786daa34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9c1c086-0e54-44f4-a8b1-4a7b7ea2f138">
      <Terms xmlns="http://schemas.microsoft.com/office/infopath/2007/PartnerControls"/>
    </lcf76f155ced4ddcb4097134ff3c332f>
    <TaxCatchAll xmlns="3d320d22-1b13-4023-8d3f-5f786daa3462" xsi:nil="true"/>
  </documentManagement>
</p:properties>
</file>

<file path=customXml/itemProps1.xml><?xml version="1.0" encoding="utf-8"?>
<ds:datastoreItem xmlns:ds="http://schemas.openxmlformats.org/officeDocument/2006/customXml" ds:itemID="{D669B1B1-9F62-47C7-82B1-52DE6128B27F}"/>
</file>

<file path=customXml/itemProps2.xml><?xml version="1.0" encoding="utf-8"?>
<ds:datastoreItem xmlns:ds="http://schemas.openxmlformats.org/officeDocument/2006/customXml" ds:itemID="{80727434-EC33-4C79-BC99-88680901BF96}"/>
</file>

<file path=customXml/itemProps3.xml><?xml version="1.0" encoding="utf-8"?>
<ds:datastoreItem xmlns:ds="http://schemas.openxmlformats.org/officeDocument/2006/customXml" ds:itemID="{C333F651-F904-4D1A-B1F8-40B6057ED4B6}"/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1068</Words>
  <Application>Microsoft Macintosh PowerPoint</Application>
  <PresentationFormat>Custom</PresentationFormat>
  <Paragraphs>131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Times New Roman</vt:lpstr>
      <vt:lpstr>TimesNewRomanPSMT</vt:lpstr>
      <vt:lpstr>Wingdings</vt:lpstr>
      <vt:lpstr>Default Design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Ornella Masimbi</cp:lastModifiedBy>
  <cp:revision>5</cp:revision>
  <cp:lastPrinted>2023-05-24T12:48:12Z</cp:lastPrinted>
  <dcterms:modified xsi:type="dcterms:W3CDTF">2023-05-24T13:38:09Z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0x0101002140314C0302514788FA92DCD8908AC9</vt:lpwstr>
  </property>
</Properties>
</file>